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F730F196-9357-4285-AEAB-A67BD3418F1B}">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1642"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99FEDC16-9E8A-4A9B-B3E1-526FBB09FEC6}" type="datetimeFigureOut">
              <a:rPr lang="ru-RU" smtClean="0"/>
              <a:t>22.04.2022</a:t>
            </a:fld>
            <a:endParaRPr lang="ru-RU" dirty="0"/>
          </a:p>
        </p:txBody>
      </p:sp>
      <p:sp>
        <p:nvSpPr>
          <p:cNvPr id="2" name="Нижний колонтитул 1"/>
          <p:cNvSpPr>
            <a:spLocks noGrp="1"/>
          </p:cNvSpPr>
          <p:nvPr>
            <p:ph type="ftr" sz="quarter" idx="11"/>
          </p:nvPr>
        </p:nvSpPr>
        <p:spPr/>
        <p:txBody>
          <a:bodyPr/>
          <a:lstStyle/>
          <a:p>
            <a:endParaRPr lang="ru-RU" dirty="0"/>
          </a:p>
        </p:txBody>
      </p:sp>
      <p:sp>
        <p:nvSpPr>
          <p:cNvPr id="15" name="Номер слайда 14"/>
          <p:cNvSpPr>
            <a:spLocks noGrp="1"/>
          </p:cNvSpPr>
          <p:nvPr>
            <p:ph type="sldNum" sz="quarter" idx="12"/>
          </p:nvPr>
        </p:nvSpPr>
        <p:spPr>
          <a:xfrm>
            <a:off x="8229600" y="6473952"/>
            <a:ext cx="758952" cy="246888"/>
          </a:xfrm>
        </p:spPr>
        <p:txBody>
          <a:bodyPr/>
          <a:lstStyle/>
          <a:p>
            <a:fld id="{190B3ECE-FD62-462F-922F-152070F263E6}" type="slidenum">
              <a:rPr lang="ru-RU" smtClean="0"/>
              <a:t>‹#›</a:t>
            </a:fld>
            <a:endParaRPr lang="ru-RU" dirty="0"/>
          </a:p>
        </p:txBody>
      </p:sp>
    </p:spTree>
  </p:cSld>
  <p:clrMapOvr>
    <a:masterClrMapping/>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9FEDC16-9E8A-4A9B-B3E1-526FBB09FEC6}" type="datetimeFigureOut">
              <a:rPr lang="ru-RU" smtClean="0"/>
              <a:t>22.04.2022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90B3ECE-FD62-462F-922F-152070F263E6}" type="slidenum">
              <a:rPr lang="ru-RU" smtClean="0"/>
              <a:t>‹#›</a:t>
            </a:fld>
            <a:endParaRPr lang="ru-RU" dirty="0"/>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9FEDC16-9E8A-4A9B-B3E1-526FBB09FEC6}" type="datetimeFigureOut">
              <a:rPr lang="ru-RU" smtClean="0"/>
              <a:t>22.04.2022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90B3ECE-FD62-462F-922F-152070F263E6}" type="slidenum">
              <a:rPr lang="ru-RU" smtClean="0"/>
              <a:t>‹#›</a:t>
            </a:fld>
            <a:endParaRPr lang="ru-RU" dirty="0"/>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99FEDC16-9E8A-4A9B-B3E1-526FBB09FEC6}" type="datetimeFigureOut">
              <a:rPr lang="ru-RU" smtClean="0"/>
              <a:t>22.04.2022</a:t>
            </a:fld>
            <a:endParaRPr lang="ru-RU" dirty="0"/>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dirty="0"/>
          </a:p>
        </p:txBody>
      </p:sp>
      <p:sp>
        <p:nvSpPr>
          <p:cNvPr id="16" name="Номер слайда 15"/>
          <p:cNvSpPr>
            <a:spLocks noGrp="1"/>
          </p:cNvSpPr>
          <p:nvPr>
            <p:ph type="sldNum" sz="quarter" idx="12"/>
          </p:nvPr>
        </p:nvSpPr>
        <p:spPr>
          <a:xfrm>
            <a:off x="8229600" y="6473952"/>
            <a:ext cx="758952" cy="246888"/>
          </a:xfrm>
        </p:spPr>
        <p:txBody>
          <a:bodyPr/>
          <a:lstStyle/>
          <a:p>
            <a:fld id="{190B3ECE-FD62-462F-922F-152070F263E6}" type="slidenum">
              <a:rPr lang="ru-RU" smtClean="0"/>
              <a:t>‹#›</a:t>
            </a:fld>
            <a:endParaRPr lang="ru-RU" dirty="0"/>
          </a:p>
        </p:txBody>
      </p:sp>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99FEDC16-9E8A-4A9B-B3E1-526FBB09FEC6}" type="datetimeFigureOut">
              <a:rPr lang="ru-RU" smtClean="0"/>
              <a:t>22.04.2022</a:t>
            </a:fld>
            <a:endParaRPr lang="ru-RU" dirty="0"/>
          </a:p>
        </p:txBody>
      </p:sp>
      <p:sp>
        <p:nvSpPr>
          <p:cNvPr id="11" name="Нижний колонтитул 10"/>
          <p:cNvSpPr>
            <a:spLocks noGrp="1"/>
          </p:cNvSpPr>
          <p:nvPr>
            <p:ph type="ftr" sz="quarter" idx="11"/>
          </p:nvPr>
        </p:nvSpPr>
        <p:spPr/>
        <p:txBody>
          <a:bodyPr/>
          <a:lstStyle/>
          <a:p>
            <a:endParaRPr lang="ru-RU" dirty="0"/>
          </a:p>
        </p:txBody>
      </p:sp>
      <p:sp>
        <p:nvSpPr>
          <p:cNvPr id="16" name="Номер слайда 15"/>
          <p:cNvSpPr>
            <a:spLocks noGrp="1"/>
          </p:cNvSpPr>
          <p:nvPr>
            <p:ph type="sldNum" sz="quarter" idx="12"/>
          </p:nvPr>
        </p:nvSpPr>
        <p:spPr/>
        <p:txBody>
          <a:bodyPr/>
          <a:lstStyle/>
          <a:p>
            <a:fld id="{190B3ECE-FD62-462F-922F-152070F263E6}" type="slidenum">
              <a:rPr lang="ru-RU" smtClean="0"/>
              <a:t>‹#›</a:t>
            </a:fld>
            <a:endParaRPr lang="ru-RU" dirty="0"/>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99FEDC16-9E8A-4A9B-B3E1-526FBB09FEC6}" type="datetimeFigureOut">
              <a:rPr lang="ru-RU" smtClean="0"/>
              <a:t>22.04.2022</a:t>
            </a:fld>
            <a:endParaRPr lang="ru-RU" dirty="0"/>
          </a:p>
        </p:txBody>
      </p:sp>
      <p:sp>
        <p:nvSpPr>
          <p:cNvPr id="10" name="Нижний колонтитул 9"/>
          <p:cNvSpPr>
            <a:spLocks noGrp="1"/>
          </p:cNvSpPr>
          <p:nvPr>
            <p:ph type="ftr" sz="quarter" idx="11"/>
          </p:nvPr>
        </p:nvSpPr>
        <p:spPr/>
        <p:txBody>
          <a:bodyPr/>
          <a:lstStyle/>
          <a:p>
            <a:endParaRPr lang="ru-RU" dirty="0"/>
          </a:p>
        </p:txBody>
      </p:sp>
      <p:sp>
        <p:nvSpPr>
          <p:cNvPr id="31" name="Номер слайда 30"/>
          <p:cNvSpPr>
            <a:spLocks noGrp="1"/>
          </p:cNvSpPr>
          <p:nvPr>
            <p:ph type="sldNum" sz="quarter" idx="12"/>
          </p:nvPr>
        </p:nvSpPr>
        <p:spPr/>
        <p:txBody>
          <a:bodyPr/>
          <a:lstStyle/>
          <a:p>
            <a:fld id="{190B3ECE-FD62-462F-922F-152070F263E6}" type="slidenum">
              <a:rPr lang="ru-RU" smtClean="0"/>
              <a:t>‹#›</a:t>
            </a:fld>
            <a:endParaRPr lang="ru-RU" dirty="0"/>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99FEDC16-9E8A-4A9B-B3E1-526FBB09FEC6}" type="datetimeFigureOut">
              <a:rPr lang="ru-RU" smtClean="0"/>
              <a:t>22.04.2022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229600" y="6477000"/>
            <a:ext cx="762000" cy="246888"/>
          </a:xfrm>
        </p:spPr>
        <p:txBody>
          <a:bodyPr/>
          <a:lstStyle/>
          <a:p>
            <a:fld id="{190B3ECE-FD62-462F-922F-152070F263E6}" type="slidenum">
              <a:rPr lang="ru-RU" smtClean="0"/>
              <a:t>‹#›</a:t>
            </a:fld>
            <a:endParaRPr lang="ru-RU" dirty="0"/>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99FEDC16-9E8A-4A9B-B3E1-526FBB09FEC6}" type="datetimeFigureOut">
              <a:rPr lang="ru-RU" smtClean="0"/>
              <a:t>22.04.2022</a:t>
            </a:fld>
            <a:endParaRPr lang="ru-RU" dirty="0"/>
          </a:p>
        </p:txBody>
      </p:sp>
      <p:sp>
        <p:nvSpPr>
          <p:cNvPr id="21" name="Нижний колонтитул 20"/>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90B3ECE-FD62-462F-922F-152070F263E6}" type="slidenum">
              <a:rPr lang="ru-RU" smtClean="0"/>
              <a:t>‹#›</a:t>
            </a:fld>
            <a:endParaRPr lang="ru-RU" dirty="0"/>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9FEDC16-9E8A-4A9B-B3E1-526FBB09FEC6}" type="datetimeFigureOut">
              <a:rPr lang="ru-RU" smtClean="0"/>
              <a:t>22.04.2022</a:t>
            </a:fld>
            <a:endParaRPr lang="ru-RU" dirty="0"/>
          </a:p>
        </p:txBody>
      </p:sp>
      <p:sp>
        <p:nvSpPr>
          <p:cNvPr id="24" name="Нижний колонтитул 23"/>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90B3ECE-FD62-462F-922F-152070F263E6}" type="slidenum">
              <a:rPr lang="ru-RU" smtClean="0"/>
              <a:t>‹#›</a:t>
            </a:fld>
            <a:endParaRPr lang="ru-RU" dirty="0"/>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99FEDC16-9E8A-4A9B-B3E1-526FBB09FEC6}" type="datetimeFigureOut">
              <a:rPr lang="ru-RU" smtClean="0"/>
              <a:t>22.04.2022</a:t>
            </a:fld>
            <a:endParaRPr lang="ru-RU" dirty="0"/>
          </a:p>
        </p:txBody>
      </p:sp>
      <p:sp>
        <p:nvSpPr>
          <p:cNvPr id="29" name="Нижний колонтитул 28"/>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90B3ECE-FD62-462F-922F-152070F263E6}" type="slidenum">
              <a:rPr lang="ru-RU" smtClean="0"/>
              <a:t>‹#›</a:t>
            </a:fld>
            <a:endParaRPr lang="ru-RU" dirty="0"/>
          </a:p>
        </p:txBody>
      </p:sp>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dirty="0" smtClean="0"/>
              <a:t>Вставка рисунка</a:t>
            </a:r>
            <a:endParaRPr kumimoji="0" lang="en-US" dirty="0"/>
          </a:p>
        </p:txBody>
      </p:sp>
      <p:sp>
        <p:nvSpPr>
          <p:cNvPr id="7" name="Дата 6"/>
          <p:cNvSpPr>
            <a:spLocks noGrp="1"/>
          </p:cNvSpPr>
          <p:nvPr>
            <p:ph type="dt" sz="half" idx="10"/>
          </p:nvPr>
        </p:nvSpPr>
        <p:spPr/>
        <p:txBody>
          <a:bodyPr/>
          <a:lstStyle/>
          <a:p>
            <a:fld id="{99FEDC16-9E8A-4A9B-B3E1-526FBB09FEC6}" type="datetimeFigureOut">
              <a:rPr lang="ru-RU" smtClean="0"/>
              <a:t>22.04.2022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31" name="Номер слайда 30"/>
          <p:cNvSpPr>
            <a:spLocks noGrp="1"/>
          </p:cNvSpPr>
          <p:nvPr>
            <p:ph type="sldNum" sz="quarter" idx="12"/>
          </p:nvPr>
        </p:nvSpPr>
        <p:spPr/>
        <p:txBody>
          <a:bodyPr/>
          <a:lstStyle/>
          <a:p>
            <a:fld id="{190B3ECE-FD62-462F-922F-152070F263E6}" type="slidenum">
              <a:rPr lang="ru-RU" smtClean="0"/>
              <a:t>‹#›</a:t>
            </a:fld>
            <a:endParaRPr lang="ru-RU" dirty="0"/>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9FEDC16-9E8A-4A9B-B3E1-526FBB09FEC6}" type="datetimeFigureOut">
              <a:rPr lang="ru-RU" smtClean="0"/>
              <a:t>22.04.2022</a:t>
            </a:fld>
            <a:endParaRPr lang="ru-RU" dirty="0"/>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dirty="0"/>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90B3ECE-FD62-462F-922F-152070F263E6}" type="slidenum">
              <a:rPr lang="ru-RU" smtClean="0"/>
              <a:t>‹#›</a:t>
            </a:fld>
            <a:endParaRPr lang="ru-RU" dirty="0"/>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edge/>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78904" y="1700808"/>
            <a:ext cx="8458200" cy="1222375"/>
          </a:xfrm>
        </p:spPr>
        <p:txBody>
          <a:bodyPr/>
          <a:lstStyle/>
          <a:p>
            <a:r>
              <a:rPr lang="ru-RU" dirty="0"/>
              <a:t>Разбор заданий централизованного тестирования</a:t>
            </a:r>
          </a:p>
        </p:txBody>
      </p:sp>
      <p:sp>
        <p:nvSpPr>
          <p:cNvPr id="3" name="Подзаголовок 2"/>
          <p:cNvSpPr>
            <a:spLocks noGrp="1"/>
          </p:cNvSpPr>
          <p:nvPr>
            <p:ph type="subTitle" idx="1"/>
          </p:nvPr>
        </p:nvSpPr>
        <p:spPr>
          <a:xfrm>
            <a:off x="113395" y="3140968"/>
            <a:ext cx="8989218" cy="864096"/>
          </a:xfrm>
        </p:spPr>
        <p:txBody>
          <a:bodyPr>
            <a:noAutofit/>
          </a:bodyPr>
          <a:lstStyle/>
          <a:p>
            <a:pPr algn="ctr"/>
            <a:r>
              <a:rPr lang="ru-RU" sz="2100" b="1" dirty="0">
                <a:effectLst>
                  <a:outerShdw blurRad="38100" dist="38100" dir="2700000" algn="tl">
                    <a:srgbClr val="000000">
                      <a:alpha val="43137"/>
                    </a:srgbClr>
                  </a:outerShdw>
                </a:effectLst>
              </a:rPr>
              <a:t>АНАЛИЗ </a:t>
            </a:r>
            <a:r>
              <a:rPr lang="ru-RU" sz="2100" b="1" dirty="0" smtClean="0">
                <a:effectLst>
                  <a:outerShdw blurRad="38100" dist="38100" dir="2700000" algn="tl">
                    <a:srgbClr val="000000">
                      <a:alpha val="43137"/>
                    </a:srgbClr>
                  </a:outerShdw>
                </a:effectLst>
              </a:rPr>
              <a:t>ТЕКСТА: стили </a:t>
            </a:r>
            <a:r>
              <a:rPr lang="ru-RU" sz="2100" b="1" dirty="0">
                <a:effectLst>
                  <a:outerShdw blurRad="38100" dist="38100" dir="2700000" algn="tl">
                    <a:srgbClr val="000000">
                      <a:alpha val="43137"/>
                    </a:srgbClr>
                  </a:outerShdw>
                </a:effectLst>
              </a:rPr>
              <a:t>речи, языковые средства различных стилей речи; </a:t>
            </a:r>
          </a:p>
          <a:p>
            <a:pPr algn="ctr"/>
            <a:r>
              <a:rPr lang="ru-RU" sz="2100" b="1" dirty="0">
                <a:effectLst>
                  <a:outerShdw blurRad="38100" dist="38100" dir="2700000" algn="tl">
                    <a:srgbClr val="000000">
                      <a:alpha val="43137"/>
                    </a:srgbClr>
                  </a:outerShdw>
                </a:effectLst>
              </a:rPr>
              <a:t>типы речи, средства связи предложений в </a:t>
            </a:r>
            <a:r>
              <a:rPr lang="ru-RU" sz="2100" b="1" dirty="0" smtClean="0">
                <a:effectLst>
                  <a:outerShdw blurRad="38100" dist="38100" dir="2700000" algn="tl">
                    <a:srgbClr val="000000">
                      <a:alpha val="43137"/>
                    </a:srgbClr>
                  </a:outerShdw>
                </a:effectLst>
              </a:rPr>
              <a:t>тексте(Задания </a:t>
            </a:r>
            <a:r>
              <a:rPr lang="ru-RU" sz="2100" b="1" dirty="0">
                <a:effectLst>
                  <a:outerShdw blurRad="38100" dist="38100" dir="2700000" algn="tl">
                    <a:srgbClr val="000000">
                      <a:alpha val="43137"/>
                    </a:srgbClr>
                  </a:outerShdw>
                </a:effectLst>
              </a:rPr>
              <a:t>А29, А30, В1</a:t>
            </a:r>
            <a:r>
              <a:rPr lang="ru-RU" sz="2100" b="1" dirty="0" smtClean="0">
                <a:effectLst>
                  <a:outerShdw blurRad="38100" dist="38100" dir="2700000" algn="tl">
                    <a:srgbClr val="000000">
                      <a:alpha val="43137"/>
                    </a:srgbClr>
                  </a:outerShdw>
                </a:effectLst>
              </a:rPr>
              <a:t>)</a:t>
            </a:r>
            <a:endParaRPr lang="ru-RU" sz="2100" b="1" dirty="0">
              <a:effectLst>
                <a:outerShdw blurRad="38100" dist="38100" dir="2700000" algn="tl">
                  <a:srgbClr val="000000">
                    <a:alpha val="43137"/>
                  </a:srgbClr>
                </a:outerShdw>
              </a:effectLst>
            </a:endParaRPr>
          </a:p>
        </p:txBody>
      </p:sp>
      <p:sp>
        <p:nvSpPr>
          <p:cNvPr id="4" name="TextBox 3"/>
          <p:cNvSpPr txBox="1"/>
          <p:nvPr/>
        </p:nvSpPr>
        <p:spPr>
          <a:xfrm>
            <a:off x="179512" y="332656"/>
            <a:ext cx="8856984" cy="646331"/>
          </a:xfrm>
          <a:prstGeom prst="rect">
            <a:avLst/>
          </a:prstGeom>
          <a:noFill/>
        </p:spPr>
        <p:txBody>
          <a:bodyPr wrap="square" rtlCol="0">
            <a:spAutoFit/>
          </a:bodyPr>
          <a:lstStyle/>
          <a:p>
            <a:pPr algn="ctr"/>
            <a:r>
              <a:rPr lang="ru-RU" dirty="0" smtClean="0">
                <a:effectLst>
                  <a:outerShdw blurRad="38100" dist="38100" dir="2700000" algn="tl">
                    <a:srgbClr val="000000">
                      <a:alpha val="43137"/>
                    </a:srgbClr>
                  </a:outerShdw>
                </a:effectLst>
              </a:rPr>
              <a:t>Городской ресурсный центр по подготовке учащихся </a:t>
            </a:r>
          </a:p>
          <a:p>
            <a:pPr algn="ctr"/>
            <a:r>
              <a:rPr lang="ru-RU" dirty="0" smtClean="0">
                <a:effectLst>
                  <a:outerShdw blurRad="38100" dist="38100" dir="2700000" algn="tl">
                    <a:srgbClr val="000000">
                      <a:alpha val="43137"/>
                    </a:srgbClr>
                  </a:outerShdw>
                </a:effectLst>
              </a:rPr>
              <a:t>к централизованному тестированию по учебному предмету “Русский язык”</a:t>
            </a:r>
            <a:endParaRPr lang="ru-RU" dirty="0">
              <a:effectLst>
                <a:outerShdw blurRad="38100" dist="38100" dir="2700000" algn="tl">
                  <a:srgbClr val="000000">
                    <a:alpha val="43137"/>
                  </a:srgbClr>
                </a:outerShdw>
              </a:effectLst>
            </a:endParaRPr>
          </a:p>
        </p:txBody>
      </p:sp>
      <p:sp>
        <p:nvSpPr>
          <p:cNvPr id="5" name="Подзаголовок 2"/>
          <p:cNvSpPr txBox="1">
            <a:spLocks/>
          </p:cNvSpPr>
          <p:nvPr/>
        </p:nvSpPr>
        <p:spPr>
          <a:xfrm>
            <a:off x="5652120" y="5445224"/>
            <a:ext cx="3309803" cy="1260629"/>
          </a:xfrm>
          <a:prstGeom prst="rect">
            <a:avLst/>
          </a:prstGeom>
        </p:spPr>
        <p:txBody>
          <a:bodyPr vert="horz" lIns="91440" tIns="45720" rIns="91440" bIns="45720" rtlCol="0">
            <a:normAutofit fontScale="77500" lnSpcReduction="20000"/>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pPr marL="0" marR="0" lvl="0" indent="0" algn="just" defTabSz="914400" rtl="0" eaLnBrk="1" fontAlgn="auto" latinLnBrk="0" hangingPunct="1">
              <a:lnSpc>
                <a:spcPct val="100000"/>
              </a:lnSpc>
              <a:spcBef>
                <a:spcPct val="20000"/>
              </a:spcBef>
              <a:spcAft>
                <a:spcPts val="0"/>
              </a:spcAft>
              <a:buClr>
                <a:srgbClr val="94C600"/>
              </a:buClr>
              <a:buSzPct val="76000"/>
              <a:buFont typeface="Wingdings 2" pitchFamily="18" charset="2"/>
              <a:buNone/>
              <a:tabLst/>
              <a:defRPr/>
            </a:pPr>
            <a:r>
              <a:rPr kumimoji="0" lang="ru-RU" sz="1800" b="1" i="0" u="none" strike="noStrike" kern="1200" cap="none" spc="0" normalizeH="0" baseline="0" noProof="0" dirty="0" smtClean="0">
                <a:ln>
                  <a:noFill/>
                </a:ln>
                <a:solidFill>
                  <a:srgbClr val="424242"/>
                </a:solidFill>
                <a:effectLst>
                  <a:outerShdw blurRad="38100" dist="38100" dir="2700000" algn="tl">
                    <a:srgbClr val="000000">
                      <a:alpha val="43137"/>
                    </a:srgbClr>
                  </a:outerShdw>
                </a:effectLst>
                <a:uLnTx/>
                <a:uFillTx/>
                <a:latin typeface="Century Gothic"/>
              </a:rPr>
              <a:t>Федина Ольга Алексеевна,  </a:t>
            </a:r>
          </a:p>
          <a:p>
            <a:pPr marL="0" marR="0" lvl="0" indent="0" algn="just" defTabSz="914400" rtl="0" eaLnBrk="1" fontAlgn="auto" latinLnBrk="0" hangingPunct="1">
              <a:lnSpc>
                <a:spcPct val="100000"/>
              </a:lnSpc>
              <a:spcBef>
                <a:spcPct val="20000"/>
              </a:spcBef>
              <a:spcAft>
                <a:spcPts val="0"/>
              </a:spcAft>
              <a:buClr>
                <a:srgbClr val="94C600"/>
              </a:buClr>
              <a:buSzPct val="76000"/>
              <a:buFont typeface="Wingdings 2" pitchFamily="18" charset="2"/>
              <a:buNone/>
              <a:tabLst/>
              <a:defRPr/>
            </a:pPr>
            <a:r>
              <a:rPr kumimoji="0" lang="ru-RU" sz="1800" b="1" i="0" u="none" strike="noStrike" kern="1200" cap="none" spc="0" normalizeH="0" baseline="0" noProof="0" dirty="0" smtClean="0">
                <a:ln>
                  <a:noFill/>
                </a:ln>
                <a:solidFill>
                  <a:srgbClr val="424242"/>
                </a:solidFill>
                <a:effectLst>
                  <a:outerShdw blurRad="38100" dist="38100" dir="2700000" algn="tl">
                    <a:srgbClr val="000000">
                      <a:alpha val="43137"/>
                    </a:srgbClr>
                  </a:outerShdw>
                </a:effectLst>
                <a:uLnTx/>
                <a:uFillTx/>
                <a:latin typeface="Century Gothic"/>
              </a:rPr>
              <a:t>учитель русского языка и литературы государственного учреждения образования </a:t>
            </a:r>
          </a:p>
          <a:p>
            <a:pPr marL="0" marR="0" lvl="0" indent="0" algn="just" defTabSz="914400" rtl="0" eaLnBrk="1" fontAlgn="auto" latinLnBrk="0" hangingPunct="1">
              <a:lnSpc>
                <a:spcPct val="100000"/>
              </a:lnSpc>
              <a:spcBef>
                <a:spcPct val="20000"/>
              </a:spcBef>
              <a:spcAft>
                <a:spcPts val="0"/>
              </a:spcAft>
              <a:buClr>
                <a:srgbClr val="94C600"/>
              </a:buClr>
              <a:buSzPct val="76000"/>
              <a:buFont typeface="Wingdings 2" pitchFamily="18" charset="2"/>
              <a:buNone/>
              <a:tabLst/>
              <a:defRPr/>
            </a:pPr>
            <a:r>
              <a:rPr kumimoji="0" lang="ru-RU" sz="1800" b="1" i="0" u="none" strike="noStrike" kern="1200" cap="none" spc="0" normalizeH="0" baseline="0" noProof="0" dirty="0" smtClean="0">
                <a:ln>
                  <a:noFill/>
                </a:ln>
                <a:solidFill>
                  <a:srgbClr val="424242"/>
                </a:solidFill>
                <a:effectLst>
                  <a:outerShdw blurRad="38100" dist="38100" dir="2700000" algn="tl">
                    <a:srgbClr val="000000">
                      <a:alpha val="43137"/>
                    </a:srgbClr>
                  </a:outerShdw>
                </a:effectLst>
                <a:uLnTx/>
                <a:uFillTx/>
                <a:latin typeface="Century Gothic"/>
              </a:rPr>
              <a:t>«Средняя школа №15 г. Могилева»</a:t>
            </a:r>
          </a:p>
          <a:p>
            <a:pPr marL="0" marR="0" lvl="0" indent="0" algn="l" defTabSz="914400" rtl="0" eaLnBrk="1" fontAlgn="auto" latinLnBrk="0" hangingPunct="1">
              <a:lnSpc>
                <a:spcPct val="100000"/>
              </a:lnSpc>
              <a:spcBef>
                <a:spcPct val="20000"/>
              </a:spcBef>
              <a:spcAft>
                <a:spcPts val="0"/>
              </a:spcAft>
              <a:buClr>
                <a:srgbClr val="94C600"/>
              </a:buClr>
              <a:buSzPct val="76000"/>
              <a:buFont typeface="Wingdings 2" pitchFamily="18" charset="2"/>
              <a:buNone/>
              <a:tabLst/>
              <a:defRPr/>
            </a:pPr>
            <a:endParaRPr kumimoji="0" lang="ru-RU" sz="1800" b="0" i="0" u="none" strike="noStrike" kern="1200" cap="none" spc="0" normalizeH="0" baseline="0" noProof="0" dirty="0">
              <a:ln>
                <a:noFill/>
              </a:ln>
              <a:solidFill>
                <a:srgbClr val="424242"/>
              </a:solidFill>
              <a:effectLst/>
              <a:uLnTx/>
              <a:uFillTx/>
              <a:latin typeface="Century Gothic"/>
            </a:endParaRPr>
          </a:p>
        </p:txBody>
      </p:sp>
    </p:spTree>
    <p:extLst>
      <p:ext uri="{BB962C8B-B14F-4D97-AF65-F5344CB8AC3E}">
        <p14:creationId xmlns:p14="http://schemas.microsoft.com/office/powerpoint/2010/main" val="2937395163"/>
      </p:ext>
    </p:extLst>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lstStyle/>
          <a:p>
            <a:pPr algn="ctr"/>
            <a:r>
              <a:rPr lang="ru-RU" dirty="0" smtClean="0"/>
              <a:t>Функциональные стили текста</a:t>
            </a:r>
            <a:endParaRPr lang="ru-RU" dirty="0"/>
          </a:p>
        </p:txBody>
      </p:sp>
      <p:sp>
        <p:nvSpPr>
          <p:cNvPr id="3" name="Объект 2"/>
          <p:cNvSpPr>
            <a:spLocks noGrp="1"/>
          </p:cNvSpPr>
          <p:nvPr>
            <p:ph idx="1"/>
          </p:nvPr>
        </p:nvSpPr>
        <p:spPr/>
        <p:txBody>
          <a:bodyPr>
            <a:normAutofit fontScale="70000" lnSpcReduction="20000"/>
          </a:bodyPr>
          <a:lstStyle/>
          <a:p>
            <a:pPr algn="just"/>
            <a:r>
              <a:rPr lang="ru-RU" b="1" i="1" dirty="0" smtClean="0">
                <a:effectLst>
                  <a:outerShdw blurRad="38100" dist="38100" dir="2700000" algn="tl">
                    <a:srgbClr val="000000">
                      <a:alpha val="43137"/>
                    </a:srgbClr>
                  </a:outerShdw>
                </a:effectLst>
              </a:rPr>
              <a:t>Публицистический стиль </a:t>
            </a:r>
            <a:r>
              <a:rPr lang="ru-RU" sz="2400" dirty="0" smtClean="0"/>
              <a:t>выполняет </a:t>
            </a:r>
            <a:r>
              <a:rPr lang="ru-RU" sz="2400" u="sng" dirty="0" smtClean="0"/>
              <a:t>функцию</a:t>
            </a:r>
            <a:r>
              <a:rPr lang="ru-RU" sz="2400" dirty="0" smtClean="0"/>
              <a:t> информирования, убеждения и воздействия на читателя через средства массовой коммуникации. </a:t>
            </a:r>
          </a:p>
          <a:p>
            <a:pPr marL="0" indent="0" algn="just">
              <a:buNone/>
            </a:pPr>
            <a:r>
              <a:rPr lang="ru-RU" sz="2400" dirty="0"/>
              <a:t>	</a:t>
            </a:r>
            <a:r>
              <a:rPr lang="ru-RU" sz="2400" u="sng" dirty="0" smtClean="0"/>
              <a:t>Сфера употребления</a:t>
            </a:r>
            <a:r>
              <a:rPr lang="ru-RU" sz="2400" dirty="0" smtClean="0"/>
              <a:t> – общественно-экономические, политические и культурные отношения. </a:t>
            </a:r>
          </a:p>
          <a:p>
            <a:pPr marL="0" indent="0" algn="just">
              <a:buNone/>
            </a:pPr>
            <a:r>
              <a:rPr lang="ru-RU" sz="2400" dirty="0"/>
              <a:t>	</a:t>
            </a:r>
            <a:r>
              <a:rPr lang="ru-RU" sz="2400" u="sng" dirty="0" smtClean="0"/>
              <a:t>Основными жанрами</a:t>
            </a:r>
            <a:r>
              <a:rPr lang="ru-RU" sz="2400" dirty="0" smtClean="0"/>
              <a:t> являются статья, очерк, репортаж, фельетон, интервью, ораторская речь, судебная речь. </a:t>
            </a:r>
          </a:p>
          <a:p>
            <a:pPr marL="0" indent="0" algn="just">
              <a:buNone/>
            </a:pPr>
            <a:r>
              <a:rPr lang="ru-RU" sz="2400" dirty="0"/>
              <a:t>	</a:t>
            </a:r>
            <a:r>
              <a:rPr lang="ru-RU" sz="2400" dirty="0" smtClean="0"/>
              <a:t>Основным </a:t>
            </a:r>
            <a:r>
              <a:rPr lang="ru-RU" sz="2400" u="sng" dirty="0" smtClean="0"/>
              <a:t>лексическим средством</a:t>
            </a:r>
            <a:r>
              <a:rPr lang="ru-RU" sz="2400" dirty="0" smtClean="0"/>
              <a:t> является общественно-политическая лексика, а также лексика, называющая понятия морали, этики, медицины, экономики, культуры, а </a:t>
            </a:r>
            <a:r>
              <a:rPr lang="ru-RU" sz="2400" u="sng" dirty="0" smtClean="0"/>
              <a:t>стилеобразующими чертами</a:t>
            </a:r>
            <a:r>
              <a:rPr lang="ru-RU" sz="2400" dirty="0" smtClean="0"/>
              <a:t> – логичность речи, её образность, яркость, эмоциональность, экспрессивность. Эмоциональные средства языка </a:t>
            </a:r>
            <a:r>
              <a:rPr lang="ru-RU" sz="2400" u="sng" dirty="0" smtClean="0"/>
              <a:t>сочетаются</a:t>
            </a:r>
            <a:r>
              <a:rPr lang="ru-RU" sz="2400" dirty="0" smtClean="0"/>
              <a:t> со строгой логической доказательностью, смысловым выделением особо важных слов, оборотов, отдельных частей высказывания. Изобразительно-выразительные средства напоминают подобные средства в стиле художественной литературы, однако здесь их основным назначением является воздействие на читателя, убеждение его в чём-то, информирование. Часто </a:t>
            </a:r>
            <a:r>
              <a:rPr lang="ru-RU" sz="2400" u="sng" dirty="0" smtClean="0"/>
              <a:t>используются</a:t>
            </a:r>
            <a:r>
              <a:rPr lang="ru-RU" sz="2400" dirty="0" smtClean="0"/>
              <a:t> несогласованные определения, выраженные существительными в родительном падеже (</a:t>
            </a:r>
            <a:r>
              <a:rPr lang="ru-RU" sz="2400" i="1" dirty="0" smtClean="0"/>
              <a:t>голос мира, страна тюльпанов, страны дальнего зарубежья</a:t>
            </a:r>
            <a:r>
              <a:rPr lang="ru-RU" sz="2400" dirty="0" smtClean="0"/>
              <a:t>); в роли сказуемого выступают глаголы повелительного наклонения, возвратные глаголы; </a:t>
            </a:r>
            <a:r>
              <a:rPr lang="ru-RU" sz="2400" u="sng" dirty="0" smtClean="0"/>
              <a:t>употребляются</a:t>
            </a:r>
            <a:r>
              <a:rPr lang="ru-RU" sz="2400" dirty="0" smtClean="0"/>
              <a:t> простые предложения, осложнённые обособленными членами, выраженными причастными и деепричастными оборотами; сложные синтаксические конструкции.</a:t>
            </a:r>
            <a:endParaRPr lang="ru-RU" sz="2400" i="1" dirty="0" smtClean="0"/>
          </a:p>
        </p:txBody>
      </p:sp>
    </p:spTree>
    <p:extLst>
      <p:ext uri="{BB962C8B-B14F-4D97-AF65-F5344CB8AC3E}">
        <p14:creationId xmlns:p14="http://schemas.microsoft.com/office/powerpoint/2010/main" val="3877578016"/>
      </p:ext>
    </p:extLst>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lstStyle/>
          <a:p>
            <a:pPr algn="ctr"/>
            <a:r>
              <a:rPr lang="ru-RU" dirty="0" smtClean="0"/>
              <a:t>Функциональные стили текста</a:t>
            </a:r>
            <a:endParaRPr lang="ru-RU" dirty="0"/>
          </a:p>
        </p:txBody>
      </p:sp>
      <p:sp>
        <p:nvSpPr>
          <p:cNvPr id="3" name="Объект 2"/>
          <p:cNvSpPr>
            <a:spLocks noGrp="1"/>
          </p:cNvSpPr>
          <p:nvPr>
            <p:ph idx="1"/>
          </p:nvPr>
        </p:nvSpPr>
        <p:spPr/>
        <p:txBody>
          <a:bodyPr>
            <a:normAutofit/>
          </a:bodyPr>
          <a:lstStyle/>
          <a:p>
            <a:pPr algn="just"/>
            <a:r>
              <a:rPr lang="ru-RU" b="1" i="1" dirty="0" smtClean="0">
                <a:effectLst>
                  <a:outerShdw blurRad="38100" dist="38100" dir="2700000" algn="tl">
                    <a:srgbClr val="000000">
                      <a:alpha val="43137"/>
                    </a:srgbClr>
                  </a:outerShdw>
                </a:effectLst>
              </a:rPr>
              <a:t>Художественный стиль </a:t>
            </a:r>
            <a:r>
              <a:rPr lang="ru-RU" sz="2400" u="sng" dirty="0" smtClean="0"/>
              <a:t>используется</a:t>
            </a:r>
            <a:r>
              <a:rPr lang="ru-RU" sz="2400" dirty="0" smtClean="0"/>
              <a:t> для изображения событий и воздействия на читателя с помощью создания художественных образов. </a:t>
            </a:r>
          </a:p>
          <a:p>
            <a:pPr marL="0" indent="0" algn="just">
              <a:buNone/>
            </a:pPr>
            <a:r>
              <a:rPr lang="ru-RU" sz="2400" dirty="0"/>
              <a:t>	</a:t>
            </a:r>
            <a:r>
              <a:rPr lang="ru-RU" sz="2400" dirty="0" smtClean="0"/>
              <a:t>Представлен такими </a:t>
            </a:r>
            <a:r>
              <a:rPr lang="ru-RU" sz="2400" u="sng" dirty="0" smtClean="0"/>
              <a:t>жанрами</a:t>
            </a:r>
            <a:r>
              <a:rPr lang="ru-RU" sz="2400" dirty="0" smtClean="0"/>
              <a:t>, как роман, повесть, рассказ, стихотворение, басня, поэма, драма, комедия, трагедия.</a:t>
            </a:r>
          </a:p>
          <a:p>
            <a:pPr marL="0" indent="0" algn="just">
              <a:buNone/>
            </a:pPr>
            <a:r>
              <a:rPr lang="ru-RU" sz="2400" dirty="0"/>
              <a:t>	</a:t>
            </a:r>
            <a:r>
              <a:rPr lang="ru-RU" sz="2400" u="sng" dirty="0" smtClean="0"/>
              <a:t>Используются</a:t>
            </a:r>
            <a:r>
              <a:rPr lang="ru-RU" sz="2400" dirty="0" smtClean="0"/>
              <a:t>  все богатства лексики русского языка, включая разговорную и просторечную лексику и фразеологию. </a:t>
            </a:r>
            <a:r>
              <a:rPr lang="ru-RU" sz="2400" u="sng" dirty="0" smtClean="0"/>
              <a:t>Отличается</a:t>
            </a:r>
            <a:r>
              <a:rPr lang="ru-RU" sz="2400" dirty="0" smtClean="0"/>
              <a:t> образностью, эмоциональностью, конкретностью речи, использованием изобразительно-выразительных средств языка (тропами и фигурами речи).</a:t>
            </a:r>
            <a:endParaRPr lang="ru-RU" sz="2400" i="1" dirty="0" smtClean="0"/>
          </a:p>
        </p:txBody>
      </p:sp>
    </p:spTree>
    <p:extLst>
      <p:ext uri="{BB962C8B-B14F-4D97-AF65-F5344CB8AC3E}">
        <p14:creationId xmlns:p14="http://schemas.microsoft.com/office/powerpoint/2010/main" val="3984299031"/>
      </p:ext>
    </p:extLst>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lstStyle/>
          <a:p>
            <a:pPr algn="ctr"/>
            <a:r>
              <a:rPr lang="ru-RU" dirty="0" smtClean="0"/>
              <a:t>Разбор заданий </a:t>
            </a:r>
            <a:r>
              <a:rPr lang="ru-RU" dirty="0" err="1" smtClean="0"/>
              <a:t>цт</a:t>
            </a:r>
            <a:endParaRPr lang="ru-RU" dirty="0"/>
          </a:p>
        </p:txBody>
      </p:sp>
      <p:sp>
        <p:nvSpPr>
          <p:cNvPr id="3" name="Объект 2"/>
          <p:cNvSpPr>
            <a:spLocks noGrp="1"/>
          </p:cNvSpPr>
          <p:nvPr>
            <p:ph idx="1"/>
          </p:nvPr>
        </p:nvSpPr>
        <p:spPr/>
        <p:txBody>
          <a:bodyPr>
            <a:normAutofit fontScale="70000" lnSpcReduction="20000"/>
          </a:bodyPr>
          <a:lstStyle/>
          <a:p>
            <a:pPr marL="0" indent="0" algn="ctr">
              <a:buNone/>
            </a:pPr>
            <a:r>
              <a:rPr lang="ru-RU" sz="2400" b="1" i="1" dirty="0" smtClean="0"/>
              <a:t>Текст </a:t>
            </a:r>
            <a:r>
              <a:rPr lang="ru-RU" sz="2400" b="1" i="1" dirty="0"/>
              <a:t>1 к заданиям 1 – 5 </a:t>
            </a:r>
            <a:endParaRPr lang="ru-RU" sz="2400" b="1" i="1" dirty="0" smtClean="0"/>
          </a:p>
          <a:p>
            <a:pPr marL="0" indent="0" algn="ctr">
              <a:buNone/>
            </a:pPr>
            <a:endParaRPr lang="ru-RU" sz="2400" b="1" i="1" dirty="0"/>
          </a:p>
          <a:p>
            <a:pPr marL="0" indent="0" algn="just">
              <a:buNone/>
            </a:pPr>
            <a:r>
              <a:rPr lang="ru-RU" sz="2400" i="1" dirty="0" smtClean="0"/>
              <a:t>	(</a:t>
            </a:r>
            <a:r>
              <a:rPr lang="ru-RU" sz="2400" i="1" dirty="0"/>
              <a:t>1)Львиную долю всей площади Тихого океана занимает колоссальная впадина округлой формы. (2)Границы ее проходят почти повсюду по краям материков — Австралии, Америки, Азии,— а местами они очерчены островными дугами и отдельными островами. (3)Глубина впадины Тихого океана равна в среднем четырём — шести километрам. (4)Именно эта впадина и придаёт нашей земле асимметрию родственных ей планет. (5)Прежде считалось, что гигантская круглая впадина Тихого океана однородна, она не делится на отдельные части и котловины. (6)Исследования нашего времени показали, что это не так. (7)Впадину разделяет на две части величественный подводный хребет, входящий в планетарную систему срединных океанических хребтов. (8)Островные дуги, окаймляющие окраины Тихоокеанской впадины и параллельные берегам материков; «сопряжённые» с этими дугами пропасти желобов, глубина которых на несколько тысяч метров больше средней глубины впадины; архипелаги вулканических островов, возвышающих свои вершины над водами на два, три и даже четыре километра, и группы вулканов, лежащих на глубине нескольких километров под водой,— вот характерные черты рельефа дна Тихого океана.</a:t>
            </a:r>
          </a:p>
          <a:p>
            <a:pPr marL="0" indent="0" algn="just">
              <a:buNone/>
            </a:pPr>
            <a:r>
              <a:rPr lang="ru-RU" sz="2400" i="1" dirty="0" smtClean="0"/>
              <a:t>	(</a:t>
            </a:r>
            <a:r>
              <a:rPr lang="ru-RU" sz="2400" i="1" dirty="0"/>
              <a:t>9)Обособленные подводные горы — одна из типичных черт пейзажа Тихоокеанской впадины. (10)А сама впадина здесь вдоль и поперёк иссечена подводными валами, хребтами, поднятиями. (В. Кондратьев)</a:t>
            </a:r>
          </a:p>
          <a:p>
            <a:pPr marL="0" indent="0" algn="just">
              <a:buNone/>
            </a:pPr>
            <a:endParaRPr lang="ru-RU" sz="2400" i="1" dirty="0"/>
          </a:p>
          <a:p>
            <a:pPr marL="0" indent="0" algn="just">
              <a:buNone/>
            </a:pPr>
            <a:endParaRPr lang="ru-RU" sz="2400" i="1" dirty="0" smtClean="0"/>
          </a:p>
        </p:txBody>
      </p:sp>
    </p:spTree>
    <p:extLst>
      <p:ext uri="{BB962C8B-B14F-4D97-AF65-F5344CB8AC3E}">
        <p14:creationId xmlns:p14="http://schemas.microsoft.com/office/powerpoint/2010/main" val="4178705873"/>
      </p:ext>
    </p:extLst>
  </p:cSld>
  <p:clrMapOvr>
    <a:masterClrMapping/>
  </p:clrMapOvr>
  <p:transition spd="slow">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lstStyle/>
          <a:p>
            <a:pPr algn="ctr"/>
            <a:r>
              <a:rPr lang="ru-RU" dirty="0" smtClean="0"/>
              <a:t>Разбор заданий </a:t>
            </a:r>
            <a:r>
              <a:rPr lang="ru-RU" dirty="0" err="1" smtClean="0"/>
              <a:t>цт</a:t>
            </a:r>
            <a:endParaRPr lang="ru-RU" dirty="0"/>
          </a:p>
        </p:txBody>
      </p:sp>
      <p:sp>
        <p:nvSpPr>
          <p:cNvPr id="3" name="Объект 2"/>
          <p:cNvSpPr>
            <a:spLocks noGrp="1"/>
          </p:cNvSpPr>
          <p:nvPr>
            <p:ph idx="1"/>
          </p:nvPr>
        </p:nvSpPr>
        <p:spPr/>
        <p:txBody>
          <a:bodyPr>
            <a:normAutofit/>
          </a:bodyPr>
          <a:lstStyle/>
          <a:p>
            <a:pPr marL="0" indent="0" algn="just">
              <a:buNone/>
            </a:pPr>
            <a:endParaRPr lang="ru-RU" sz="2400" i="1" dirty="0"/>
          </a:p>
          <a:p>
            <a:pPr marL="0" indent="0" algn="just">
              <a:buNone/>
            </a:pPr>
            <a:endParaRPr lang="ru-RU" sz="2400" i="1" dirty="0" smtClean="0"/>
          </a:p>
        </p:txBody>
      </p:sp>
      <p:graphicFrame>
        <p:nvGraphicFramePr>
          <p:cNvPr id="4" name="Таблица 3"/>
          <p:cNvGraphicFramePr>
            <a:graphicFrameLocks noGrp="1"/>
          </p:cNvGraphicFramePr>
          <p:nvPr>
            <p:extLst>
              <p:ext uri="{D42A27DB-BD31-4B8C-83A1-F6EECF244321}">
                <p14:modId xmlns:p14="http://schemas.microsoft.com/office/powerpoint/2010/main" val="1861554075"/>
              </p:ext>
            </p:extLst>
          </p:nvPr>
        </p:nvGraphicFramePr>
        <p:xfrm>
          <a:off x="323528" y="980728"/>
          <a:ext cx="8568952" cy="5791200"/>
        </p:xfrm>
        <a:graphic>
          <a:graphicData uri="http://schemas.openxmlformats.org/drawingml/2006/table">
            <a:tbl>
              <a:tblPr firstRow="1" bandRow="1">
                <a:tableStyleId>{5C22544A-7EE6-4342-B048-85BDC9FD1C3A}</a:tableStyleId>
              </a:tblPr>
              <a:tblGrid>
                <a:gridCol w="6120680"/>
                <a:gridCol w="2448272"/>
              </a:tblGrid>
              <a:tr h="370840">
                <a:tc>
                  <a:txBody>
                    <a:bodyPr/>
                    <a:lstStyle/>
                    <a:p>
                      <a:r>
                        <a:rPr lang="ru-RU" sz="1400" b="1" dirty="0" smtClean="0"/>
                        <a:t>1. Укажите тип речи текста:</a:t>
                      </a:r>
                    </a:p>
                    <a:p>
                      <a:r>
                        <a:rPr lang="ru-RU" sz="1400" dirty="0" smtClean="0"/>
                        <a:t>	</a:t>
                      </a:r>
                      <a:r>
                        <a:rPr lang="ru-RU" sz="1400" b="0" dirty="0" smtClean="0"/>
                        <a:t>1) повествование;</a:t>
                      </a:r>
                    </a:p>
                    <a:p>
                      <a:r>
                        <a:rPr lang="ru-RU" sz="1400" b="0" dirty="0" smtClean="0"/>
                        <a:t>	2) описание;</a:t>
                      </a:r>
                    </a:p>
                    <a:p>
                      <a:r>
                        <a:rPr lang="ru-RU" sz="1400" b="0" dirty="0" smtClean="0"/>
                        <a:t>	3) рассуждение.</a:t>
                      </a:r>
                    </a:p>
                  </a:txBody>
                  <a:tcPr/>
                </a:tc>
                <a:tc>
                  <a:txBody>
                    <a:bodyPr/>
                    <a:lstStyle/>
                    <a:p>
                      <a:r>
                        <a:rPr lang="ru-RU" sz="2800" dirty="0" smtClean="0"/>
                        <a:t>2 </a:t>
                      </a:r>
                      <a:r>
                        <a:rPr lang="ru-RU" b="0" dirty="0" smtClean="0"/>
                        <a:t>(научное описание)</a:t>
                      </a:r>
                      <a:endParaRPr lang="ru-RU" b="0" dirty="0"/>
                    </a:p>
                  </a:txBody>
                  <a:tcPr/>
                </a:tc>
              </a:tr>
              <a:tr h="370840">
                <a:tc>
                  <a:txBody>
                    <a:bodyPr/>
                    <a:lstStyle/>
                    <a:p>
                      <a:r>
                        <a:rPr lang="ru-RU" sz="1400" b="1" dirty="0" smtClean="0"/>
                        <a:t>2. Укажите стиль данного отрывка:</a:t>
                      </a:r>
                    </a:p>
                    <a:p>
                      <a:pPr lvl="2"/>
                      <a:r>
                        <a:rPr lang="ru-RU" sz="1400" dirty="0" smtClean="0"/>
                        <a:t>1) художественный;</a:t>
                      </a:r>
                    </a:p>
                    <a:p>
                      <a:pPr lvl="2"/>
                      <a:r>
                        <a:rPr lang="ru-RU" sz="1400" dirty="0" smtClean="0"/>
                        <a:t>2) разговорный;</a:t>
                      </a:r>
                    </a:p>
                    <a:p>
                      <a:pPr lvl="2"/>
                      <a:r>
                        <a:rPr lang="ru-RU" sz="1400" dirty="0" smtClean="0"/>
                        <a:t>3) научный;</a:t>
                      </a:r>
                    </a:p>
                    <a:p>
                      <a:pPr lvl="2"/>
                      <a:r>
                        <a:rPr lang="ru-RU" sz="1400" dirty="0" smtClean="0"/>
                        <a:t>4) публицистический;</a:t>
                      </a:r>
                    </a:p>
                    <a:p>
                      <a:pPr lvl="2"/>
                      <a:r>
                        <a:rPr lang="ru-RU" sz="1400" dirty="0" smtClean="0"/>
                        <a:t>5) официально-деловой.</a:t>
                      </a:r>
                    </a:p>
                  </a:txBody>
                  <a:tcPr/>
                </a:tc>
                <a:tc>
                  <a:txBody>
                    <a:bodyPr/>
                    <a:lstStyle/>
                    <a:p>
                      <a:r>
                        <a:rPr lang="ru-RU" sz="2800" b="1" dirty="0" smtClean="0"/>
                        <a:t>3 </a:t>
                      </a:r>
                      <a:r>
                        <a:rPr lang="ru-RU" dirty="0" smtClean="0"/>
                        <a:t>(даётся </a:t>
                      </a:r>
                      <a:r>
                        <a:rPr lang="ru-RU" baseline="0" dirty="0" smtClean="0"/>
                        <a:t>научное понимание тихоокеанской впадины)</a:t>
                      </a:r>
                      <a:endParaRPr lang="ru-RU" dirty="0"/>
                    </a:p>
                  </a:txBody>
                  <a:tcPr/>
                </a:tc>
              </a:tr>
              <a:tr h="370840">
                <a:tc>
                  <a:txBody>
                    <a:bodyPr/>
                    <a:lstStyle/>
                    <a:p>
                      <a:r>
                        <a:rPr lang="ru-RU" sz="1400" b="1" dirty="0" smtClean="0"/>
                        <a:t>3. Назовите средство связи предложений 1 и 2:</a:t>
                      </a:r>
                    </a:p>
                    <a:p>
                      <a:pPr lvl="2"/>
                      <a:r>
                        <a:rPr lang="ru-RU" sz="1400" dirty="0" smtClean="0"/>
                        <a:t>1) союз;</a:t>
                      </a:r>
                    </a:p>
                    <a:p>
                      <a:pPr lvl="2"/>
                      <a:r>
                        <a:rPr lang="ru-RU" sz="1400" dirty="0" smtClean="0"/>
                        <a:t>2) лексический повтор;</a:t>
                      </a:r>
                    </a:p>
                    <a:p>
                      <a:pPr lvl="2"/>
                      <a:r>
                        <a:rPr lang="ru-RU" sz="1400" dirty="0" smtClean="0"/>
                        <a:t>3) синтаксический параллелизм;</a:t>
                      </a:r>
                    </a:p>
                    <a:p>
                      <a:pPr lvl="2"/>
                      <a:r>
                        <a:rPr lang="ru-RU" sz="1400" dirty="0" smtClean="0"/>
                        <a:t>4) синонимы;</a:t>
                      </a:r>
                    </a:p>
                    <a:p>
                      <a:pPr lvl="2"/>
                      <a:r>
                        <a:rPr lang="ru-RU" sz="1400" dirty="0" smtClean="0"/>
                        <a:t>5) местоимение.</a:t>
                      </a:r>
                    </a:p>
                  </a:txBody>
                  <a:tcPr/>
                </a:tc>
                <a:tc>
                  <a:txBody>
                    <a:bodyPr/>
                    <a:lstStyle/>
                    <a:p>
                      <a:r>
                        <a:rPr lang="ru-RU" sz="2800" b="1" dirty="0" smtClean="0"/>
                        <a:t>5 </a:t>
                      </a:r>
                      <a:r>
                        <a:rPr lang="ru-RU" dirty="0" smtClean="0"/>
                        <a:t>(впадина – её)</a:t>
                      </a:r>
                      <a:endParaRPr lang="ru-RU" dirty="0"/>
                    </a:p>
                  </a:txBody>
                  <a:tcPr/>
                </a:tc>
              </a:tr>
              <a:tr h="370840">
                <a:tc>
                  <a:txBody>
                    <a:bodyPr/>
                    <a:lstStyle/>
                    <a:p>
                      <a:r>
                        <a:rPr lang="ru-RU" sz="1400" b="1" dirty="0" smtClean="0"/>
                        <a:t>4. Назовите средство связи предложений 3 и 4:</a:t>
                      </a:r>
                    </a:p>
                    <a:p>
                      <a:pPr lvl="2"/>
                      <a:r>
                        <a:rPr lang="ru-RU" sz="1400" dirty="0" smtClean="0"/>
                        <a:t>1) лексический повтор;</a:t>
                      </a:r>
                    </a:p>
                    <a:p>
                      <a:pPr lvl="2"/>
                      <a:r>
                        <a:rPr lang="ru-RU" sz="1400" dirty="0" smtClean="0"/>
                        <a:t>2) синонимы;</a:t>
                      </a:r>
                    </a:p>
                    <a:p>
                      <a:pPr lvl="2"/>
                      <a:r>
                        <a:rPr lang="ru-RU" sz="1400" dirty="0" smtClean="0"/>
                        <a:t>3) союз;</a:t>
                      </a:r>
                    </a:p>
                    <a:p>
                      <a:pPr lvl="2"/>
                      <a:r>
                        <a:rPr lang="ru-RU" sz="1400" dirty="0" smtClean="0"/>
                        <a:t>4) местоимение;</a:t>
                      </a:r>
                    </a:p>
                    <a:p>
                      <a:pPr lvl="2"/>
                      <a:r>
                        <a:rPr lang="ru-RU" sz="1400" dirty="0" smtClean="0"/>
                        <a:t>5) наречие.</a:t>
                      </a:r>
                    </a:p>
                  </a:txBody>
                  <a:tcPr/>
                </a:tc>
                <a:tc>
                  <a:txBody>
                    <a:bodyPr/>
                    <a:lstStyle/>
                    <a:p>
                      <a:r>
                        <a:rPr lang="ru-RU" sz="2800" b="1" dirty="0" smtClean="0"/>
                        <a:t>1</a:t>
                      </a:r>
                      <a:r>
                        <a:rPr lang="ru-RU" dirty="0" smtClean="0"/>
                        <a:t> (впадины,</a:t>
                      </a:r>
                      <a:r>
                        <a:rPr lang="ru-RU" baseline="0" dirty="0" smtClean="0"/>
                        <a:t> впадина)</a:t>
                      </a:r>
                      <a:endParaRPr lang="ru-RU" dirty="0" smtClean="0"/>
                    </a:p>
                    <a:p>
                      <a:r>
                        <a:rPr lang="ru-RU" sz="2800" b="1" dirty="0" smtClean="0"/>
                        <a:t>4</a:t>
                      </a:r>
                      <a:r>
                        <a:rPr lang="ru-RU" dirty="0" smtClean="0"/>
                        <a:t> (эта)</a:t>
                      </a:r>
                    </a:p>
                    <a:p>
                      <a:r>
                        <a:rPr lang="ru-RU" sz="2800" b="1" dirty="0" smtClean="0"/>
                        <a:t>5</a:t>
                      </a:r>
                      <a:r>
                        <a:rPr lang="ru-RU" dirty="0" smtClean="0"/>
                        <a:t> именно</a:t>
                      </a:r>
                      <a:endParaRPr lang="ru-RU" dirty="0"/>
                    </a:p>
                  </a:txBody>
                  <a:tcPr/>
                </a:tc>
              </a:tr>
              <a:tr h="370840">
                <a:tc>
                  <a:txBody>
                    <a:bodyPr/>
                    <a:lstStyle/>
                    <a:p>
                      <a:r>
                        <a:rPr lang="ru-RU" sz="1400" b="1" dirty="0" smtClean="0"/>
                        <a:t>5. Назовите вид связи предложений 1 – 4:</a:t>
                      </a:r>
                    </a:p>
                    <a:p>
                      <a:pPr lvl="2"/>
                      <a:r>
                        <a:rPr lang="ru-RU" sz="1400" dirty="0" smtClean="0"/>
                        <a:t>1) цепная связь;</a:t>
                      </a:r>
                    </a:p>
                    <a:p>
                      <a:pPr lvl="2"/>
                      <a:r>
                        <a:rPr lang="ru-RU" sz="1400" dirty="0" smtClean="0"/>
                        <a:t>2) параллельная связь.</a:t>
                      </a:r>
                    </a:p>
                  </a:txBody>
                  <a:tcPr/>
                </a:tc>
                <a:tc>
                  <a:txBody>
                    <a:bodyPr/>
                    <a:lstStyle/>
                    <a:p>
                      <a:r>
                        <a:rPr lang="ru-RU" sz="2800" b="1" dirty="0" smtClean="0"/>
                        <a:t>1 </a:t>
                      </a:r>
                      <a:endParaRPr lang="ru-RU" sz="2800" b="1" dirty="0"/>
                    </a:p>
                  </a:txBody>
                  <a:tcPr/>
                </a:tc>
              </a:tr>
            </a:tbl>
          </a:graphicData>
        </a:graphic>
      </p:graphicFrame>
    </p:spTree>
    <p:extLst>
      <p:ext uri="{BB962C8B-B14F-4D97-AF65-F5344CB8AC3E}">
        <p14:creationId xmlns:p14="http://schemas.microsoft.com/office/powerpoint/2010/main" val="3333635023"/>
      </p:ext>
    </p:extLst>
  </p:cSld>
  <p:clrMapOvr>
    <a:masterClrMapping/>
  </p:clrMapOvr>
  <p:transition spd="slow">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lstStyle/>
          <a:p>
            <a:pPr algn="ctr"/>
            <a:r>
              <a:rPr lang="ru-RU" dirty="0" smtClean="0"/>
              <a:t>Разбор заданий </a:t>
            </a:r>
            <a:r>
              <a:rPr lang="ru-RU" dirty="0" err="1" smtClean="0"/>
              <a:t>цт</a:t>
            </a:r>
            <a:endParaRPr lang="ru-RU" dirty="0"/>
          </a:p>
        </p:txBody>
      </p:sp>
      <p:sp>
        <p:nvSpPr>
          <p:cNvPr id="3" name="Объект 2"/>
          <p:cNvSpPr>
            <a:spLocks noGrp="1"/>
          </p:cNvSpPr>
          <p:nvPr>
            <p:ph idx="1"/>
          </p:nvPr>
        </p:nvSpPr>
        <p:spPr>
          <a:xfrm>
            <a:off x="304800" y="1554162"/>
            <a:ext cx="8686800" cy="5115198"/>
          </a:xfrm>
        </p:spPr>
        <p:txBody>
          <a:bodyPr>
            <a:normAutofit fontScale="32500" lnSpcReduction="20000"/>
          </a:bodyPr>
          <a:lstStyle/>
          <a:p>
            <a:pPr marL="0" indent="0" algn="ctr">
              <a:buNone/>
            </a:pPr>
            <a:r>
              <a:rPr lang="ru-RU" sz="2400" b="1" i="1" dirty="0"/>
              <a:t>Текст 2 к заданиям 6 – 8 </a:t>
            </a:r>
            <a:endParaRPr lang="ru-RU" sz="2400" b="1" i="1" dirty="0" smtClean="0"/>
          </a:p>
          <a:p>
            <a:pPr marL="0" indent="0" algn="ctr">
              <a:buNone/>
            </a:pPr>
            <a:endParaRPr lang="ru-RU" sz="2400" b="1" i="1" dirty="0"/>
          </a:p>
          <a:p>
            <a:pPr marL="0" indent="0" algn="just">
              <a:buNone/>
            </a:pPr>
            <a:r>
              <a:rPr lang="ru-RU" sz="3300" i="1" dirty="0" smtClean="0"/>
              <a:t>	</a:t>
            </a:r>
            <a:r>
              <a:rPr lang="ru-RU" sz="4000" i="1" dirty="0" smtClean="0"/>
              <a:t>(</a:t>
            </a:r>
            <a:r>
              <a:rPr lang="ru-RU" sz="4000" i="1" dirty="0"/>
              <a:t>1)Когда человек сознательно или интуитивно выбирает себе в жизни какую-то цель, жизненную задачу, он вместе с тем невольно даёт себе оценку. (2)По тому, ради чего человек живёт, можно судить и о его самооценке – низкой или высокой.</a:t>
            </a:r>
          </a:p>
          <a:p>
            <a:pPr marL="0" indent="0" algn="just">
              <a:buNone/>
            </a:pPr>
            <a:r>
              <a:rPr lang="ru-RU" sz="4000" i="1" dirty="0" smtClean="0"/>
              <a:t>	(</a:t>
            </a:r>
            <a:r>
              <a:rPr lang="ru-RU" sz="4000" i="1" dirty="0"/>
              <a:t>3)Если человек рассчитывает приобрести все элементарные материальные блага, он и оценивает себя на уровне этих материальных благ: как владельца машины последней марки, как хозяина роскошной дачи, как часть своего мебельного гарнитура…</a:t>
            </a:r>
          </a:p>
          <a:p>
            <a:pPr marL="0" indent="0" algn="just">
              <a:buNone/>
            </a:pPr>
            <a:r>
              <a:rPr lang="ru-RU" sz="4000" i="1" dirty="0" smtClean="0"/>
              <a:t>	(</a:t>
            </a:r>
            <a:r>
              <a:rPr lang="ru-RU" sz="4000" i="1" dirty="0"/>
              <a:t>4)Если человек живёт, чтобы приносить людям добро, облегчать их страдания при болезнях, давать людям радость, то он оценивает себя на уровне этой своей человечности. (5)Он ставит себе цель, достойную человека.</a:t>
            </a:r>
          </a:p>
          <a:p>
            <a:pPr marL="0" indent="0" algn="just">
              <a:buNone/>
            </a:pPr>
            <a:r>
              <a:rPr lang="ru-RU" sz="4000" i="1" dirty="0" smtClean="0"/>
              <a:t>	(</a:t>
            </a:r>
            <a:r>
              <a:rPr lang="ru-RU" sz="4000" i="1" dirty="0"/>
              <a:t>6)Только жизненно необходимая цель позволяет человеку прожить свою жизнь с достоинством и получить настоящую радость. </a:t>
            </a:r>
          </a:p>
          <a:p>
            <a:pPr marL="0" indent="0" algn="just">
              <a:buNone/>
            </a:pPr>
            <a:r>
              <a:rPr lang="ru-RU" sz="4000" i="1" dirty="0" smtClean="0"/>
              <a:t>	(</a:t>
            </a:r>
            <a:r>
              <a:rPr lang="ru-RU" sz="4000" i="1" dirty="0"/>
              <a:t>7)Подумайте: если человек ставит себе задачей увеличивать в жизни добро, приносить людям счастье, какие неудачи могут его постигнуть?</a:t>
            </a:r>
          </a:p>
          <a:p>
            <a:pPr marL="0" indent="0" algn="just">
              <a:buNone/>
            </a:pPr>
            <a:r>
              <a:rPr lang="ru-RU" sz="4000" i="1" dirty="0" smtClean="0"/>
              <a:t>	(</a:t>
            </a:r>
            <a:r>
              <a:rPr lang="ru-RU" sz="4000" i="1" dirty="0"/>
              <a:t>8)Не тому помочь, кому следовало бы? (9)(Но много ли людей не нуждаются в помощи? (10)Если ты врач, то, может быть, поставил больному неправильный диагноз? (11) Такое бывает у самых лучших врачей. (12)Но в сумме ты всё-таки помог больше, чем не помог. (13)От ошибок никто не застрахован. (14)Но самая главная ошибка, ошибка роковая – неправильно выбранная главная задача в жизни. (15)Не повысили в должности – огорчение. (16)Не успел купить марку для своей коллекции – огорчение. </a:t>
            </a:r>
          </a:p>
          <a:p>
            <a:pPr marL="0" indent="0" algn="just">
              <a:buNone/>
            </a:pPr>
            <a:r>
              <a:rPr lang="ru-RU" sz="4000" i="1" dirty="0" smtClean="0"/>
              <a:t>	(</a:t>
            </a:r>
            <a:r>
              <a:rPr lang="ru-RU" sz="4000" i="1" dirty="0"/>
              <a:t>17)Ставя себе задачей карьеру или приобретательство, человек испытывает в сумме гораздо больше огорчений, чем радостей, и рискует потерять всё. (18)А что может потерять человек, который радовался каждому своему доброму делу? (19)Важно только, чтобы добро, которое человек делает, было бы его внутренней потребностью, шло от умного сердца, а не только от головы, не было бы одним только «принципом».</a:t>
            </a:r>
          </a:p>
          <a:p>
            <a:pPr marL="0" indent="0" algn="just">
              <a:buNone/>
            </a:pPr>
            <a:r>
              <a:rPr lang="ru-RU" sz="4000" i="1" dirty="0" smtClean="0"/>
              <a:t>	(</a:t>
            </a:r>
            <a:r>
              <a:rPr lang="ru-RU" sz="4000" i="1" dirty="0"/>
              <a:t>20)Поэтому главной жизненной задачей должна быть обязательно задача шире, чем просто личностная, она не должна быть замкнута только на собственных удачах и неудачах. (21)Она должна диктоваться добротой к людям, любовью к семье, к своему городу, к своему народу, стране, ко всей вселенной.</a:t>
            </a:r>
          </a:p>
          <a:p>
            <a:pPr marL="0" indent="0" algn="just">
              <a:buNone/>
            </a:pPr>
            <a:r>
              <a:rPr lang="ru-RU" sz="4000" i="1" dirty="0" smtClean="0"/>
              <a:t>	(</a:t>
            </a:r>
            <a:r>
              <a:rPr lang="ru-RU" sz="4000" i="1" dirty="0"/>
              <a:t>22)Означает ли это, что человек должен жить как аскет, не заботиться о себе? (23) Отнюдь нет! (24)Человек, который совсем не думает о себе, – явление ненормальное: в этом есть какой-то надлом, какое-то показное преувеличение, какое-то презрение к остальным людям, стремление выделиться. (По </a:t>
            </a:r>
            <a:r>
              <a:rPr lang="ru-RU" sz="4000" i="1" dirty="0" err="1"/>
              <a:t>Д.Лихачёву</a:t>
            </a:r>
            <a:r>
              <a:rPr lang="ru-RU" sz="4000" i="1" dirty="0" smtClean="0"/>
              <a:t>)</a:t>
            </a:r>
            <a:endParaRPr lang="ru-RU" sz="4000" i="1" dirty="0"/>
          </a:p>
        </p:txBody>
      </p:sp>
    </p:spTree>
    <p:extLst>
      <p:ext uri="{BB962C8B-B14F-4D97-AF65-F5344CB8AC3E}">
        <p14:creationId xmlns:p14="http://schemas.microsoft.com/office/powerpoint/2010/main" val="4277064480"/>
      </p:ext>
    </p:extLst>
  </p:cSld>
  <p:clrMapOvr>
    <a:masterClrMapping/>
  </p:clrMapOvr>
  <p:transition spd="slow">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lstStyle/>
          <a:p>
            <a:pPr algn="ctr"/>
            <a:r>
              <a:rPr lang="ru-RU" dirty="0" smtClean="0"/>
              <a:t>Разбор заданий </a:t>
            </a:r>
            <a:r>
              <a:rPr lang="ru-RU" dirty="0" err="1" smtClean="0"/>
              <a:t>цт</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303837082"/>
              </p:ext>
            </p:extLst>
          </p:nvPr>
        </p:nvGraphicFramePr>
        <p:xfrm>
          <a:off x="304800" y="1554163"/>
          <a:ext cx="8686800" cy="4846320"/>
        </p:xfrm>
        <a:graphic>
          <a:graphicData uri="http://schemas.openxmlformats.org/drawingml/2006/table">
            <a:tbl>
              <a:tblPr firstRow="1" bandRow="1">
                <a:tableStyleId>{5C22544A-7EE6-4342-B048-85BDC9FD1C3A}</a:tableStyleId>
              </a:tblPr>
              <a:tblGrid>
                <a:gridCol w="5347320"/>
                <a:gridCol w="3339480"/>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smtClean="0">
                          <a:ln>
                            <a:noFill/>
                          </a:ln>
                          <a:solidFill>
                            <a:schemeClr val="bg1"/>
                          </a:solidFill>
                          <a:effectLst/>
                          <a:uLnTx/>
                          <a:uFillTx/>
                          <a:latin typeface="+mn-lt"/>
                        </a:rPr>
                        <a:t>6 Укажите тип речи текста:</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schemeClr val="bg1"/>
                          </a:solidFill>
                          <a:effectLst/>
                          <a:uLnTx/>
                          <a:uFillTx/>
                          <a:latin typeface="+mn-lt"/>
                        </a:rPr>
                        <a:t>1) повествование;</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schemeClr val="bg1"/>
                          </a:solidFill>
                          <a:effectLst/>
                          <a:uLnTx/>
                          <a:uFillTx/>
                          <a:latin typeface="+mn-lt"/>
                        </a:rPr>
                        <a:t>2) описание;</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schemeClr val="bg1"/>
                          </a:solidFill>
                          <a:effectLst/>
                          <a:uLnTx/>
                          <a:uFillTx/>
                          <a:latin typeface="+mn-lt"/>
                        </a:rPr>
                        <a:t>3) рассуждение.</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schemeClr val="bg1"/>
                          </a:solidFill>
                          <a:effectLst/>
                          <a:uLnTx/>
                          <a:uFillTx/>
                          <a:latin typeface="+mn-lt"/>
                        </a:rPr>
                        <a:t>3 </a:t>
                      </a:r>
                      <a:r>
                        <a:rPr kumimoji="0" lang="ru-RU" sz="1400" b="0" i="0" u="none" strike="noStrike" kern="1200" cap="none" spc="0" normalizeH="0" baseline="0" noProof="0" dirty="0" smtClean="0">
                          <a:ln>
                            <a:noFill/>
                          </a:ln>
                          <a:solidFill>
                            <a:schemeClr val="bg1"/>
                          </a:solidFill>
                          <a:effectLst/>
                          <a:uLnTx/>
                          <a:uFillTx/>
                          <a:latin typeface="+mn-lt"/>
                        </a:rPr>
                        <a:t>(Тезис – По тому, ради чего человек живёт, можно судить и о его самооценке – низкой или высокой. Далее идут аргументы. Вывод содержится в предложениях последнего абзаца )</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smtClean="0">
                          <a:ln>
                            <a:noFill/>
                          </a:ln>
                          <a:solidFill>
                            <a:prstClr val="black"/>
                          </a:solidFill>
                          <a:effectLst/>
                          <a:uLnTx/>
                          <a:uFillTx/>
                          <a:latin typeface="+mn-lt"/>
                        </a:rPr>
                        <a:t>7. Укажите стиль данного отрывка:</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prstClr val="black"/>
                          </a:solidFill>
                          <a:effectLst/>
                          <a:uLnTx/>
                          <a:uFillTx/>
                          <a:latin typeface="+mn-lt"/>
                        </a:rPr>
                        <a:t>1) художественный;</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prstClr val="black"/>
                          </a:solidFill>
                          <a:effectLst/>
                          <a:uLnTx/>
                          <a:uFillTx/>
                          <a:latin typeface="+mn-lt"/>
                        </a:rPr>
                        <a:t>2) разговорный;</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prstClr val="black"/>
                          </a:solidFill>
                          <a:effectLst/>
                          <a:uLnTx/>
                          <a:uFillTx/>
                          <a:latin typeface="+mn-lt"/>
                        </a:rPr>
                        <a:t>3) научный;</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prstClr val="black"/>
                          </a:solidFill>
                          <a:effectLst/>
                          <a:uLnTx/>
                          <a:uFillTx/>
                          <a:latin typeface="+mn-lt"/>
                        </a:rPr>
                        <a:t>4) публицистический;</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prstClr val="black"/>
                          </a:solidFill>
                          <a:effectLst/>
                          <a:uLnTx/>
                          <a:uFillTx/>
                          <a:latin typeface="+mn-lt"/>
                        </a:rPr>
                        <a:t>5) официально-деловой</a:t>
                      </a:r>
                      <a:r>
                        <a:rPr kumimoji="0" lang="ru-RU" sz="1800" b="0" i="0" u="none" strike="noStrike" kern="1200" cap="none" spc="0" normalizeH="0" baseline="0" noProof="0" dirty="0" smtClean="0">
                          <a:ln>
                            <a:noFill/>
                          </a:ln>
                          <a:solidFill>
                            <a:prstClr val="black"/>
                          </a:solidFill>
                          <a:effectLst/>
                          <a:uLnTx/>
                          <a:uFillTx/>
                          <a:latin typeface="+mn-lt"/>
                        </a:rPr>
                        <a:t>.</a:t>
                      </a:r>
                      <a:endParaRPr kumimoji="0" lang="ru-RU" sz="1800" b="0" i="0" u="none" strike="noStrike" kern="1200" cap="none" spc="0" normalizeH="0" baseline="0" noProof="0" dirty="0" smtClean="0">
                        <a:ln>
                          <a:noFill/>
                        </a:ln>
                        <a:solidFill>
                          <a:prstClr val="black"/>
                        </a:solidFill>
                        <a:effectLst/>
                        <a:uLnTx/>
                        <a:uFillTx/>
                        <a:latin typeface="+mn-l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mn-lt"/>
                        </a:rPr>
                        <a:t>4 </a:t>
                      </a:r>
                      <a:r>
                        <a:rPr kumimoji="0" lang="ru-RU" sz="1400" b="0" i="0" u="none" strike="noStrike" kern="1200" cap="none" spc="0" normalizeH="0" baseline="0" noProof="0" dirty="0" smtClean="0">
                          <a:ln>
                            <a:noFill/>
                          </a:ln>
                          <a:solidFill>
                            <a:prstClr val="black"/>
                          </a:solidFill>
                          <a:effectLst/>
                          <a:uLnTx/>
                          <a:uFillTx/>
                          <a:latin typeface="+mn-lt"/>
                        </a:rPr>
                        <a:t>(Вопросительные предложения, глаголы в форме повелительного наклонения; применение  изобразительно-выразительных средств способствует воздействию на читателя, убеждению его)</a:t>
                      </a:r>
                    </a:p>
                  </a:txBody>
                  <a:tcPr/>
                </a:tc>
              </a:tr>
              <a:tr h="370840">
                <a:tc>
                  <a:txBody>
                    <a:bodyPr/>
                    <a:lstStyle/>
                    <a:p>
                      <a:r>
                        <a:rPr lang="ru-RU" b="1" dirty="0" smtClean="0"/>
                        <a:t>8. Назовите средство связи предложений 3 и 4:</a:t>
                      </a:r>
                    </a:p>
                    <a:p>
                      <a:pPr lvl="1"/>
                      <a:r>
                        <a:rPr lang="ru-RU" dirty="0" smtClean="0"/>
                        <a:t>1) лексический повтор;</a:t>
                      </a:r>
                    </a:p>
                    <a:p>
                      <a:pPr lvl="1"/>
                      <a:r>
                        <a:rPr lang="ru-RU" dirty="0" smtClean="0"/>
                        <a:t>2) синтаксический параллелизм;</a:t>
                      </a:r>
                    </a:p>
                    <a:p>
                      <a:pPr lvl="1"/>
                      <a:r>
                        <a:rPr lang="ru-RU" dirty="0" smtClean="0"/>
                        <a:t>3) личное местоимение;</a:t>
                      </a:r>
                    </a:p>
                    <a:p>
                      <a:pPr lvl="1"/>
                      <a:r>
                        <a:rPr lang="ru-RU" dirty="0" smtClean="0"/>
                        <a:t>4) указательное местоимение;</a:t>
                      </a:r>
                    </a:p>
                    <a:p>
                      <a:pPr lvl="1"/>
                      <a:r>
                        <a:rPr lang="ru-RU" dirty="0" smtClean="0"/>
                        <a:t>5) синонимы.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mn-lt"/>
                        </a:rPr>
                        <a:t>1,2 </a:t>
                      </a:r>
                      <a:r>
                        <a:rPr kumimoji="0" lang="ru-RU" sz="1400" b="0" i="0" u="none" strike="noStrike" kern="1200" cap="none" spc="0" normalizeH="0" baseline="0" noProof="0" dirty="0" smtClean="0">
                          <a:ln>
                            <a:noFill/>
                          </a:ln>
                          <a:solidFill>
                            <a:prstClr val="black"/>
                          </a:solidFill>
                          <a:effectLst/>
                          <a:uLnTx/>
                          <a:uFillTx/>
                          <a:latin typeface="+mn-lt"/>
                        </a:rPr>
                        <a:t>(если человек – если человек)</a:t>
                      </a:r>
                    </a:p>
                    <a:p>
                      <a:endParaRPr lang="ru-RU" dirty="0"/>
                    </a:p>
                  </a:txBody>
                  <a:tcPr/>
                </a:tc>
              </a:tr>
            </a:tbl>
          </a:graphicData>
        </a:graphic>
      </p:graphicFrame>
    </p:spTree>
    <p:extLst>
      <p:ext uri="{BB962C8B-B14F-4D97-AF65-F5344CB8AC3E}">
        <p14:creationId xmlns:p14="http://schemas.microsoft.com/office/powerpoint/2010/main" val="3528684591"/>
      </p:ext>
    </p:extLst>
  </p:cSld>
  <p:clrMapOvr>
    <a:masterClrMapping/>
  </p:clrMapOvr>
  <p:transition spd="slow">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lstStyle/>
          <a:p>
            <a:pPr algn="ctr"/>
            <a:r>
              <a:rPr lang="ru-RU" dirty="0" smtClean="0"/>
              <a:t>Разбор заданий </a:t>
            </a:r>
            <a:r>
              <a:rPr lang="ru-RU" dirty="0" err="1" smtClean="0"/>
              <a:t>цт</a:t>
            </a:r>
            <a:endParaRPr lang="ru-RU" dirty="0"/>
          </a:p>
        </p:txBody>
      </p:sp>
      <p:sp>
        <p:nvSpPr>
          <p:cNvPr id="3" name="Объект 2"/>
          <p:cNvSpPr>
            <a:spLocks noGrp="1"/>
          </p:cNvSpPr>
          <p:nvPr>
            <p:ph idx="1"/>
          </p:nvPr>
        </p:nvSpPr>
        <p:spPr>
          <a:xfrm>
            <a:off x="251520" y="1268760"/>
            <a:ext cx="8686800" cy="5400600"/>
          </a:xfrm>
        </p:spPr>
        <p:txBody>
          <a:bodyPr>
            <a:normAutofit fontScale="62500" lnSpcReduction="20000"/>
          </a:bodyPr>
          <a:lstStyle/>
          <a:p>
            <a:pPr marL="0" indent="0" algn="ctr">
              <a:buNone/>
            </a:pPr>
            <a:r>
              <a:rPr lang="ru-RU" sz="2400" b="1" i="1" dirty="0"/>
              <a:t>Текст 3 к заданиям 9 – 12 </a:t>
            </a:r>
          </a:p>
          <a:p>
            <a:pPr marL="0" indent="0" algn="just">
              <a:buNone/>
            </a:pPr>
            <a:endParaRPr lang="ru-RU" sz="2400" i="1" dirty="0" smtClean="0"/>
          </a:p>
          <a:p>
            <a:pPr marL="0" indent="0" algn="just">
              <a:buNone/>
            </a:pPr>
            <a:r>
              <a:rPr lang="ru-RU" sz="2400" i="1" dirty="0"/>
              <a:t>	</a:t>
            </a:r>
            <a:r>
              <a:rPr lang="ru-RU" sz="2400" i="1" dirty="0" smtClean="0"/>
              <a:t>(</a:t>
            </a:r>
            <a:r>
              <a:rPr lang="ru-RU" sz="2400" i="1" dirty="0"/>
              <a:t>1)Лингвистическое изучение терминов долгое время осуществлялось в рамках лексикологии. (2)в науке господствовало мнение об обязательной однозначности терминов, их системности и строгой упорядоченности, к терминам предъявлялись требования краткости, обязательной дефинированности.</a:t>
            </a:r>
          </a:p>
          <a:p>
            <a:pPr marL="0" indent="0" algn="just">
              <a:buNone/>
            </a:pPr>
            <a:r>
              <a:rPr lang="ru-RU" sz="2400" i="1" dirty="0" smtClean="0"/>
              <a:t>	(</a:t>
            </a:r>
            <a:r>
              <a:rPr lang="ru-RU" sz="2400" i="1" dirty="0"/>
              <a:t>3)Между тем многозначным был сам термин терминология, который употреблялся в нескольких значениях.</a:t>
            </a:r>
          </a:p>
          <a:p>
            <a:pPr marL="0" indent="0" algn="just">
              <a:buNone/>
            </a:pPr>
            <a:r>
              <a:rPr lang="ru-RU" sz="2400" i="1" dirty="0" smtClean="0"/>
              <a:t>	(</a:t>
            </a:r>
            <a:r>
              <a:rPr lang="ru-RU" sz="2400" i="1" dirty="0"/>
              <a:t>4)Во-первых, терминология как совокупность слов и словосочетаний, называющих специальные объекты и выражающих специально-профессиональные понятия.</a:t>
            </a:r>
          </a:p>
          <a:p>
            <a:pPr marL="0" indent="0" algn="just">
              <a:buNone/>
            </a:pPr>
            <a:r>
              <a:rPr lang="ru-RU" sz="2400" i="1" dirty="0" smtClean="0"/>
              <a:t>	(</a:t>
            </a:r>
            <a:r>
              <a:rPr lang="ru-RU" sz="2400" i="1" dirty="0"/>
              <a:t>5)Во-вторых, терминология как раздел языкознания, изучающий совокупности терминов, их грамматическую организацию и законы функционирования.</a:t>
            </a:r>
          </a:p>
          <a:p>
            <a:pPr marL="0" indent="0" algn="just">
              <a:buNone/>
            </a:pPr>
            <a:r>
              <a:rPr lang="ru-RU" sz="2400" i="1" dirty="0" smtClean="0"/>
              <a:t>	(</a:t>
            </a:r>
            <a:r>
              <a:rPr lang="ru-RU" sz="2400" i="1" dirty="0"/>
              <a:t>6)В конце 60-х годов было предложено разграничивать значение этого термина, введя новый термин </a:t>
            </a:r>
            <a:r>
              <a:rPr lang="ru-RU" sz="2400" i="1" dirty="0" err="1"/>
              <a:t>терминоведение</a:t>
            </a:r>
            <a:r>
              <a:rPr lang="ru-RU" sz="2400" i="1" dirty="0"/>
              <a:t>, под которым следует понимать раздел науки, исследующий семантическую природу, грамматическую организацию и законы функционирования терминов, обслуживающих различные сферы деятельности человека. (7)Таким образом, сохранив за термином терминология значение совокупности слов и словосочетаний, выражающих специально-профессиональные понятия, </a:t>
            </a:r>
            <a:r>
              <a:rPr lang="ru-RU" sz="2400" i="1" dirty="0" err="1"/>
              <a:t>терминоведением</a:t>
            </a:r>
            <a:r>
              <a:rPr lang="ru-RU" sz="2400" i="1" dirty="0"/>
              <a:t> назвали научную дисциплину, предметом которой являются терминологии различных областей профессиональной деятельности человека.</a:t>
            </a:r>
          </a:p>
          <a:p>
            <a:pPr marL="0" indent="0" algn="just">
              <a:buNone/>
            </a:pPr>
            <a:r>
              <a:rPr lang="ru-RU" sz="2400" i="1" dirty="0" smtClean="0"/>
              <a:t>	(</a:t>
            </a:r>
            <a:r>
              <a:rPr lang="ru-RU" sz="2400" i="1" dirty="0"/>
              <a:t>8)Основные задачи </a:t>
            </a:r>
            <a:r>
              <a:rPr lang="ru-RU" sz="2400" i="1" dirty="0" err="1"/>
              <a:t>терминоведения</a:t>
            </a:r>
            <a:r>
              <a:rPr lang="ru-RU" sz="2400" i="1" dirty="0"/>
              <a:t>:</a:t>
            </a:r>
          </a:p>
          <a:p>
            <a:pPr marL="0" indent="0" algn="just">
              <a:buNone/>
            </a:pPr>
            <a:r>
              <a:rPr lang="ru-RU" sz="2400" i="1" dirty="0" smtClean="0"/>
              <a:t>	а</a:t>
            </a:r>
            <a:r>
              <a:rPr lang="ru-RU" sz="2400" i="1" dirty="0"/>
              <a:t>) анализ роли терминологии в коммуникативных процессах;</a:t>
            </a:r>
          </a:p>
          <a:p>
            <a:pPr marL="0" indent="0" algn="just">
              <a:buNone/>
            </a:pPr>
            <a:r>
              <a:rPr lang="ru-RU" sz="2400" i="1" dirty="0" smtClean="0"/>
              <a:t>	б</a:t>
            </a:r>
            <a:r>
              <a:rPr lang="ru-RU" sz="2400" i="1" dirty="0"/>
              <a:t>) </a:t>
            </a:r>
            <a:r>
              <a:rPr lang="ru-RU" sz="2400" i="1" dirty="0" err="1"/>
              <a:t>лпределение</a:t>
            </a:r>
            <a:r>
              <a:rPr lang="ru-RU" sz="2400" i="1" dirty="0"/>
              <a:t> места терминологии в системе языка;</a:t>
            </a:r>
          </a:p>
          <a:p>
            <a:pPr marL="0" indent="0" algn="just">
              <a:buNone/>
            </a:pPr>
            <a:r>
              <a:rPr lang="ru-RU" sz="2400" i="1" dirty="0" smtClean="0"/>
              <a:t>	в</a:t>
            </a:r>
            <a:r>
              <a:rPr lang="ru-RU" sz="2400" i="1" dirty="0"/>
              <a:t>) исследование семантического своеобразия терминов в составлении со словами общеупотребительной лексики и свободными и устойчивыми словосочетаниями;</a:t>
            </a:r>
          </a:p>
          <a:p>
            <a:pPr marL="0" indent="0" algn="just">
              <a:buNone/>
            </a:pPr>
            <a:r>
              <a:rPr lang="ru-RU" sz="2400" i="1" dirty="0" smtClean="0"/>
              <a:t>	г</a:t>
            </a:r>
            <a:r>
              <a:rPr lang="ru-RU" sz="2400" i="1" dirty="0"/>
              <a:t>) и др. (Б. Головин, Р. </a:t>
            </a:r>
            <a:r>
              <a:rPr lang="ru-RU" sz="2400" i="1" dirty="0" err="1"/>
              <a:t>Кобрин</a:t>
            </a:r>
            <a:r>
              <a:rPr lang="ru-RU" sz="2400" i="1" dirty="0"/>
              <a:t>)</a:t>
            </a:r>
            <a:endParaRPr lang="ru-RU" sz="2400" i="1" dirty="0"/>
          </a:p>
        </p:txBody>
      </p:sp>
    </p:spTree>
    <p:extLst>
      <p:ext uri="{BB962C8B-B14F-4D97-AF65-F5344CB8AC3E}">
        <p14:creationId xmlns:p14="http://schemas.microsoft.com/office/powerpoint/2010/main" val="4008795951"/>
      </p:ext>
    </p:extLst>
  </p:cSld>
  <p:clrMapOvr>
    <a:masterClrMapping/>
  </p:clrMapOvr>
  <p:transition spd="slow">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lstStyle/>
          <a:p>
            <a:pPr algn="ctr"/>
            <a:r>
              <a:rPr lang="ru-RU" dirty="0" smtClean="0"/>
              <a:t>Разбор заданий </a:t>
            </a:r>
            <a:r>
              <a:rPr lang="ru-RU" dirty="0" err="1" smtClean="0"/>
              <a:t>цт</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807680606"/>
              </p:ext>
            </p:extLst>
          </p:nvPr>
        </p:nvGraphicFramePr>
        <p:xfrm>
          <a:off x="251520" y="1196752"/>
          <a:ext cx="8686800" cy="5364480"/>
        </p:xfrm>
        <a:graphic>
          <a:graphicData uri="http://schemas.openxmlformats.org/drawingml/2006/table">
            <a:tbl>
              <a:tblPr firstRow="1" bandRow="1">
                <a:tableStyleId>{5C22544A-7EE6-4342-B048-85BDC9FD1C3A}</a:tableStyleId>
              </a:tblPr>
              <a:tblGrid>
                <a:gridCol w="4680520"/>
                <a:gridCol w="4006280"/>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smtClean="0">
                          <a:ln>
                            <a:noFill/>
                          </a:ln>
                          <a:solidFill>
                            <a:schemeClr val="bg1"/>
                          </a:solidFill>
                          <a:effectLst/>
                          <a:uLnTx/>
                          <a:uFillTx/>
                          <a:latin typeface="+mn-lt"/>
                        </a:rPr>
                        <a:t>9 </a:t>
                      </a:r>
                      <a:r>
                        <a:rPr kumimoji="0" lang="ru-RU" sz="1600" b="1" i="0" u="none" strike="noStrike" kern="1200" cap="none" spc="0" normalizeH="0" baseline="0" noProof="0" dirty="0" smtClean="0">
                          <a:ln>
                            <a:noFill/>
                          </a:ln>
                          <a:solidFill>
                            <a:schemeClr val="bg1"/>
                          </a:solidFill>
                          <a:effectLst/>
                          <a:uLnTx/>
                          <a:uFillTx/>
                          <a:latin typeface="+mn-lt"/>
                        </a:rPr>
                        <a:t>Укажите тип речи текста:</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schemeClr val="bg1"/>
                          </a:solidFill>
                          <a:effectLst/>
                          <a:uLnTx/>
                          <a:uFillTx/>
                          <a:latin typeface="+mn-lt"/>
                        </a:rPr>
                        <a:t>1) повествование;</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schemeClr val="bg1"/>
                          </a:solidFill>
                          <a:effectLst/>
                          <a:uLnTx/>
                          <a:uFillTx/>
                          <a:latin typeface="+mn-lt"/>
                        </a:rPr>
                        <a:t>2) описание;</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schemeClr val="bg1"/>
                          </a:solidFill>
                          <a:effectLst/>
                          <a:uLnTx/>
                          <a:uFillTx/>
                          <a:latin typeface="+mn-lt"/>
                        </a:rPr>
                        <a:t>3) рассуждение.</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schemeClr val="bg1"/>
                          </a:solidFill>
                          <a:effectLst/>
                          <a:uLnTx/>
                          <a:uFillTx/>
                          <a:latin typeface="+mn-lt"/>
                        </a:rPr>
                        <a:t>2 </a:t>
                      </a:r>
                      <a:r>
                        <a:rPr kumimoji="0" lang="ru-RU" sz="1400" b="0" i="0" u="none" strike="noStrike" kern="1200" cap="none" spc="0" normalizeH="0" baseline="0" noProof="0" dirty="0" smtClean="0">
                          <a:ln>
                            <a:noFill/>
                          </a:ln>
                          <a:solidFill>
                            <a:schemeClr val="bg1"/>
                          </a:solidFill>
                          <a:effectLst/>
                          <a:uLnTx/>
                          <a:uFillTx/>
                          <a:latin typeface="+mn-lt"/>
                        </a:rPr>
                        <a:t>(Описывается понятие «терминология»)</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smtClean="0">
                          <a:ln>
                            <a:noFill/>
                          </a:ln>
                          <a:solidFill>
                            <a:prstClr val="black"/>
                          </a:solidFill>
                          <a:effectLst/>
                          <a:uLnTx/>
                          <a:uFillTx/>
                          <a:latin typeface="+mn-lt"/>
                        </a:rPr>
                        <a:t>10. </a:t>
                      </a:r>
                      <a:r>
                        <a:rPr kumimoji="0" lang="ru-RU" sz="1600" b="1" i="0" u="none" strike="noStrike" kern="1200" cap="none" spc="0" normalizeH="0" baseline="0" noProof="0" dirty="0" smtClean="0">
                          <a:ln>
                            <a:noFill/>
                          </a:ln>
                          <a:solidFill>
                            <a:prstClr val="black"/>
                          </a:solidFill>
                          <a:effectLst/>
                          <a:uLnTx/>
                          <a:uFillTx/>
                          <a:latin typeface="+mn-lt"/>
                        </a:rPr>
                        <a:t>Укажите стиль данного отрывка:</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prstClr val="black"/>
                          </a:solidFill>
                          <a:effectLst/>
                          <a:uLnTx/>
                          <a:uFillTx/>
                          <a:latin typeface="+mn-lt"/>
                        </a:rPr>
                        <a:t>1) художественный;</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prstClr val="black"/>
                          </a:solidFill>
                          <a:effectLst/>
                          <a:uLnTx/>
                          <a:uFillTx/>
                          <a:latin typeface="+mn-lt"/>
                        </a:rPr>
                        <a:t>2) разговорный;</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prstClr val="black"/>
                          </a:solidFill>
                          <a:effectLst/>
                          <a:uLnTx/>
                          <a:uFillTx/>
                          <a:latin typeface="+mn-lt"/>
                        </a:rPr>
                        <a:t>3) научный;</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prstClr val="black"/>
                          </a:solidFill>
                          <a:effectLst/>
                          <a:uLnTx/>
                          <a:uFillTx/>
                          <a:latin typeface="+mn-lt"/>
                        </a:rPr>
                        <a:t>4) публицистический;</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prstClr val="black"/>
                          </a:solidFill>
                          <a:effectLst/>
                          <a:uLnTx/>
                          <a:uFillTx/>
                          <a:latin typeface="+mn-lt"/>
                        </a:rPr>
                        <a:t>5) официально-деловой</a:t>
                      </a:r>
                      <a:r>
                        <a:rPr kumimoji="0" lang="ru-RU" sz="1600" b="0" i="0" u="none" strike="noStrike" kern="1200" cap="none" spc="0" normalizeH="0" baseline="0" noProof="0" dirty="0" smtClean="0">
                          <a:ln>
                            <a:noFill/>
                          </a:ln>
                          <a:solidFill>
                            <a:prstClr val="black"/>
                          </a:solidFill>
                          <a:effectLst/>
                          <a:uLnTx/>
                          <a:uFillTx/>
                          <a:latin typeface="+mn-lt"/>
                        </a:rPr>
                        <a:t>.</a:t>
                      </a:r>
                      <a:endParaRPr kumimoji="0" lang="ru-RU" sz="1600" b="0" i="0" u="none" strike="noStrike" kern="1200" cap="none" spc="0" normalizeH="0" baseline="0" noProof="0" dirty="0" smtClean="0">
                        <a:ln>
                          <a:noFill/>
                        </a:ln>
                        <a:solidFill>
                          <a:prstClr val="black"/>
                        </a:solidFill>
                        <a:effectLst/>
                        <a:uLnTx/>
                        <a:uFillTx/>
                        <a:latin typeface="+mn-l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mn-lt"/>
                        </a:rPr>
                        <a:t>3 </a:t>
                      </a:r>
                      <a:r>
                        <a:rPr kumimoji="0" lang="ru-RU" sz="1400" b="0" i="0" u="none" strike="noStrike" kern="1200" cap="none" spc="0" normalizeH="0" baseline="0" noProof="0" dirty="0" smtClean="0">
                          <a:ln>
                            <a:noFill/>
                          </a:ln>
                          <a:solidFill>
                            <a:prstClr val="black"/>
                          </a:solidFill>
                          <a:effectLst/>
                          <a:uLnTx/>
                          <a:uFillTx/>
                          <a:latin typeface="+mn-lt"/>
                        </a:rPr>
                        <a:t>(Специальная лексика, вводные слова, выражающие логическую связь между частями текста)</a:t>
                      </a:r>
                    </a:p>
                  </a:txBody>
                  <a:tcPr/>
                </a:tc>
              </a:tr>
              <a:tr h="370840">
                <a:tc>
                  <a:txBody>
                    <a:bodyPr/>
                    <a:lstStyle/>
                    <a:p>
                      <a:pPr lvl="0"/>
                      <a:r>
                        <a:rPr lang="ru-RU" sz="1600" b="1" dirty="0" smtClean="0"/>
                        <a:t>11.</a:t>
                      </a:r>
                      <a:r>
                        <a:rPr lang="ru-RU" sz="1600" b="1" baseline="0" dirty="0" smtClean="0"/>
                        <a:t> Назовите вид связи предложений в тексте:</a:t>
                      </a:r>
                    </a:p>
                    <a:p>
                      <a:pPr lvl="1"/>
                      <a:r>
                        <a:rPr lang="ru-RU" sz="1600" b="0" baseline="0" dirty="0" smtClean="0"/>
                        <a:t>1) цепная связь;</a:t>
                      </a:r>
                    </a:p>
                    <a:p>
                      <a:pPr lvl="1"/>
                      <a:r>
                        <a:rPr lang="ru-RU" sz="1600" b="0" baseline="0" dirty="0" smtClean="0"/>
                        <a:t>2) параллельная связь.</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mn-lt"/>
                        </a:rPr>
                        <a:t>2 </a:t>
                      </a:r>
                      <a:r>
                        <a:rPr kumimoji="0" lang="ru-RU" sz="1400" b="0" i="0" u="none" strike="noStrike" kern="1200" cap="none" spc="0" normalizeH="0" baseline="0" noProof="0" dirty="0" smtClean="0">
                          <a:ln>
                            <a:noFill/>
                          </a:ln>
                          <a:solidFill>
                            <a:prstClr val="black"/>
                          </a:solidFill>
                          <a:effectLst/>
                          <a:uLnTx/>
                          <a:uFillTx/>
                          <a:latin typeface="+mn-lt"/>
                        </a:rPr>
                        <a:t>(Сопоставление схожих по структуре предложений, использование вводных слова «во-первых, во-вторых», пункты)</a:t>
                      </a:r>
                    </a:p>
                  </a:txBody>
                  <a:tcPr/>
                </a:tc>
              </a:tr>
              <a:tr h="370840">
                <a:tc>
                  <a:txBody>
                    <a:bodyPr/>
                    <a:lstStyle/>
                    <a:p>
                      <a:pPr algn="just"/>
                      <a:r>
                        <a:rPr lang="ru-RU" sz="1600" b="1" dirty="0" smtClean="0"/>
                        <a:t>12. Назовите средства связи предложения 3 с</a:t>
                      </a:r>
                      <a:r>
                        <a:rPr lang="ru-RU" sz="1600" b="1" baseline="0" dirty="0" smtClean="0"/>
                        <a:t> </a:t>
                      </a:r>
                      <a:r>
                        <a:rPr lang="ru-RU" sz="1600" b="1" dirty="0" smtClean="0"/>
                        <a:t>предложениями 4 и 5:</a:t>
                      </a:r>
                      <a:endParaRPr lang="ru-RU" sz="1600" b="1" dirty="0" smtClean="0"/>
                    </a:p>
                    <a:p>
                      <a:pPr lvl="1"/>
                      <a:r>
                        <a:rPr lang="ru-RU" sz="1600" dirty="0" smtClean="0"/>
                        <a:t>1) союзы;</a:t>
                      </a:r>
                    </a:p>
                    <a:p>
                      <a:pPr lvl="1"/>
                      <a:r>
                        <a:rPr lang="ru-RU" sz="1600" dirty="0" smtClean="0"/>
                        <a:t>2) местоимения;</a:t>
                      </a:r>
                    </a:p>
                    <a:p>
                      <a:pPr lvl="1"/>
                      <a:r>
                        <a:rPr lang="ru-RU" sz="1600" dirty="0" smtClean="0"/>
                        <a:t>3) наречия;</a:t>
                      </a:r>
                    </a:p>
                    <a:p>
                      <a:pPr lvl="1"/>
                      <a:r>
                        <a:rPr lang="ru-RU" sz="1600" dirty="0" smtClean="0"/>
                        <a:t>4) вводные слова;</a:t>
                      </a:r>
                    </a:p>
                    <a:p>
                      <a:pPr lvl="1"/>
                      <a:r>
                        <a:rPr lang="ru-RU" sz="1600" dirty="0" smtClean="0"/>
                        <a:t>5) синтаксический параллелизм.</a:t>
                      </a:r>
                      <a:endParaRPr lang="ru-RU" sz="16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mn-lt"/>
                        </a:rPr>
                        <a:t>4,5</a:t>
                      </a:r>
                      <a:endParaRPr lang="ru-RU" dirty="0"/>
                    </a:p>
                  </a:txBody>
                  <a:tcPr/>
                </a:tc>
              </a:tr>
            </a:tbl>
          </a:graphicData>
        </a:graphic>
      </p:graphicFrame>
    </p:spTree>
    <p:extLst>
      <p:ext uri="{BB962C8B-B14F-4D97-AF65-F5344CB8AC3E}">
        <p14:creationId xmlns:p14="http://schemas.microsoft.com/office/powerpoint/2010/main" val="2532067412"/>
      </p:ext>
    </p:extLst>
  </p:cSld>
  <p:clrMapOvr>
    <a:masterClrMapping/>
  </p:clrMapOvr>
  <p:transition spd="slow">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lstStyle/>
          <a:p>
            <a:pPr algn="ctr"/>
            <a:r>
              <a:rPr lang="ru-RU" dirty="0" smtClean="0"/>
              <a:t>Разбор заданий </a:t>
            </a:r>
            <a:r>
              <a:rPr lang="ru-RU" dirty="0" err="1" smtClean="0"/>
              <a:t>цт</a:t>
            </a:r>
            <a:endParaRPr lang="ru-RU" dirty="0"/>
          </a:p>
        </p:txBody>
      </p:sp>
      <p:sp>
        <p:nvSpPr>
          <p:cNvPr id="3" name="Объект 2"/>
          <p:cNvSpPr>
            <a:spLocks noGrp="1"/>
          </p:cNvSpPr>
          <p:nvPr>
            <p:ph idx="1"/>
          </p:nvPr>
        </p:nvSpPr>
        <p:spPr>
          <a:xfrm>
            <a:off x="251520" y="1268760"/>
            <a:ext cx="8686800" cy="5400600"/>
          </a:xfrm>
        </p:spPr>
        <p:txBody>
          <a:bodyPr>
            <a:normAutofit fontScale="70000" lnSpcReduction="20000"/>
          </a:bodyPr>
          <a:lstStyle/>
          <a:p>
            <a:pPr marL="0" indent="0" algn="ctr">
              <a:buNone/>
            </a:pPr>
            <a:r>
              <a:rPr lang="ru-RU" sz="2400" b="1" i="1" dirty="0"/>
              <a:t>Текст 4 к заданиям 13 – 15</a:t>
            </a:r>
          </a:p>
          <a:p>
            <a:pPr marL="0" indent="0" algn="just">
              <a:buNone/>
            </a:pPr>
            <a:endParaRPr lang="ru-RU" sz="2400" i="1" dirty="0" smtClean="0"/>
          </a:p>
          <a:p>
            <a:pPr marL="0" indent="0" algn="just">
              <a:buNone/>
            </a:pPr>
            <a:r>
              <a:rPr lang="ru-RU" sz="2400" i="1" dirty="0"/>
              <a:t>	</a:t>
            </a:r>
            <a:r>
              <a:rPr lang="ru-RU" sz="2400" i="1" dirty="0" smtClean="0"/>
              <a:t>(</a:t>
            </a:r>
            <a:r>
              <a:rPr lang="ru-RU" sz="2400" i="1" dirty="0"/>
              <a:t>1) Рогульник плавающий (водяной орех) — редкий, реликтовый европейский вид семейства </a:t>
            </a:r>
            <a:r>
              <a:rPr lang="ru-RU" sz="2400" i="1" dirty="0" err="1"/>
              <a:t>рогульниковых</a:t>
            </a:r>
            <a:r>
              <a:rPr lang="ru-RU" sz="2400" i="1" dirty="0"/>
              <a:t>, находящийся в Европе под угрозой исчезновения. (2) Он включён в Красную книгу Республики Беларусь.</a:t>
            </a:r>
          </a:p>
          <a:p>
            <a:pPr marL="0" indent="0" algn="just">
              <a:buNone/>
            </a:pPr>
            <a:r>
              <a:rPr lang="ru-RU" sz="2400" i="1" dirty="0" smtClean="0"/>
              <a:t>	(</a:t>
            </a:r>
            <a:r>
              <a:rPr lang="ru-RU" sz="2400" i="1" dirty="0"/>
              <a:t>3) Рогульник — однолетнее водное травянистое растение, иногда свободно плавающее, но обычно прикреплённое ко дну. (4) Для водяного ореха, как и для других водяных растений, характерна разнолистность. (5) Прежде всего на его стебле появляются нитевидные, рано опадающие листья. (6) Затем на водной поверхности рогульник развивает одну или несколько розеток ромбических, зазубренных листьев, несколько напоминающих по форме листья берёзы. (7) Эти листья расположены мозаично благодаря разной длине черешков.</a:t>
            </a:r>
          </a:p>
          <a:p>
            <a:pPr marL="0" indent="0" algn="just">
              <a:buNone/>
            </a:pPr>
            <a:r>
              <a:rPr lang="ru-RU" sz="2400" i="1" dirty="0" smtClean="0"/>
              <a:t>	(</a:t>
            </a:r>
            <a:r>
              <a:rPr lang="ru-RU" sz="2400" i="1" dirty="0"/>
              <a:t>8) В верхней части черешков имеются так называемые «плавательные пузыри» — вздутия, заполненные воздухоносной тканью. (9) В пазухах листьев появляются одиночные цветки с белыми или розоватыми прозрачными лепестками. (10) Верхние доли чашечки цветка постепенно отвердевают и превращаются в легко отламывающиеся шипы. (11) </a:t>
            </a:r>
            <a:r>
              <a:rPr lang="ru-RU" sz="2400" i="1" dirty="0" err="1"/>
              <a:t>Костянковидные</a:t>
            </a:r>
            <a:r>
              <a:rPr lang="ru-RU" sz="2400" i="1" dirty="0"/>
              <a:t> плоды — «орехи» — имеют роговидные выступы. (12) У водяного ореха плоды съедобны. (13) Они также являются ценным лекарственным сырьём.</a:t>
            </a:r>
          </a:p>
          <a:p>
            <a:pPr marL="0" indent="0" algn="just">
              <a:buNone/>
            </a:pPr>
            <a:r>
              <a:rPr lang="ru-RU" sz="2400" i="1" dirty="0" smtClean="0"/>
              <a:t>	(</a:t>
            </a:r>
            <a:r>
              <a:rPr lang="ru-RU" sz="2400" i="1" dirty="0"/>
              <a:t>14) Рогульник предпочитает пойменные озёра, куда в половодье поступает свежая вода, а также заводи рек глубиной 50—200 см, с илистым грунтом и обогащённой железом водой. (15) В Беларуси этот вид встречается в озёрах бассейнов рек Припяти, Березины, Днепра, </a:t>
            </a:r>
            <a:r>
              <a:rPr lang="ru-RU" sz="2400" i="1" dirty="0" err="1"/>
              <a:t>Сожа</a:t>
            </a:r>
            <a:r>
              <a:rPr lang="ru-RU" sz="2400" i="1" dirty="0"/>
              <a:t>, в </a:t>
            </a:r>
            <a:r>
              <a:rPr lang="ru-RU" sz="2400" i="1" dirty="0" err="1"/>
              <a:t>Городокском</a:t>
            </a:r>
            <a:r>
              <a:rPr lang="ru-RU" sz="2400" i="1" dirty="0"/>
              <a:t> районе Витебской области, </a:t>
            </a:r>
            <a:r>
              <a:rPr lang="ru-RU" sz="2400" i="1" dirty="0" err="1"/>
              <a:t>Житковичском</a:t>
            </a:r>
            <a:r>
              <a:rPr lang="ru-RU" sz="2400" i="1" dirty="0"/>
              <a:t> районе Минской области</a:t>
            </a:r>
            <a:r>
              <a:rPr lang="ru-RU" sz="2400" b="1" i="1" dirty="0"/>
              <a:t>.</a:t>
            </a:r>
          </a:p>
        </p:txBody>
      </p:sp>
    </p:spTree>
    <p:extLst>
      <p:ext uri="{BB962C8B-B14F-4D97-AF65-F5344CB8AC3E}">
        <p14:creationId xmlns:p14="http://schemas.microsoft.com/office/powerpoint/2010/main" val="605188285"/>
      </p:ext>
    </p:extLst>
  </p:cSld>
  <p:clrMapOvr>
    <a:masterClrMapping/>
  </p:clrMapOvr>
  <p:transition spd="slow">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lstStyle/>
          <a:p>
            <a:pPr algn="ctr"/>
            <a:r>
              <a:rPr lang="ru-RU" dirty="0" smtClean="0"/>
              <a:t>Разбор заданий </a:t>
            </a:r>
            <a:r>
              <a:rPr lang="ru-RU" dirty="0" err="1" smtClean="0"/>
              <a:t>цт</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728623537"/>
              </p:ext>
            </p:extLst>
          </p:nvPr>
        </p:nvGraphicFramePr>
        <p:xfrm>
          <a:off x="251520" y="1124744"/>
          <a:ext cx="8686800" cy="5638800"/>
        </p:xfrm>
        <a:graphic>
          <a:graphicData uri="http://schemas.openxmlformats.org/drawingml/2006/table">
            <a:tbl>
              <a:tblPr firstRow="1" bandRow="1">
                <a:tableStyleId>{5C22544A-7EE6-4342-B048-85BDC9FD1C3A}</a:tableStyleId>
              </a:tblPr>
              <a:tblGrid>
                <a:gridCol w="5760640"/>
                <a:gridCol w="2926160"/>
              </a:tblGrid>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smtClean="0">
                          <a:ln>
                            <a:noFill/>
                          </a:ln>
                          <a:solidFill>
                            <a:schemeClr val="bg1"/>
                          </a:solidFill>
                          <a:effectLst/>
                          <a:uLnTx/>
                          <a:uFillTx/>
                          <a:latin typeface="+mn-lt"/>
                        </a:rPr>
                        <a:t>13. Прочитайте текст и определите, какие из перечисленных ниже подтем нашли отражение в тексте:</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schemeClr val="bg1"/>
                          </a:solidFill>
                          <a:effectLst/>
                          <a:uLnTx/>
                          <a:uFillTx/>
                          <a:latin typeface="+mn-lt"/>
                        </a:rPr>
                        <a:t>1) Реликтовый вид семейства </a:t>
                      </a:r>
                      <a:r>
                        <a:rPr kumimoji="0" lang="ru-RU" sz="1600" b="0" i="0" u="none" strike="noStrike" kern="1200" cap="none" spc="0" normalizeH="0" baseline="0" noProof="0" dirty="0" err="1" smtClean="0">
                          <a:ln>
                            <a:noFill/>
                          </a:ln>
                          <a:solidFill>
                            <a:schemeClr val="bg1"/>
                          </a:solidFill>
                          <a:effectLst/>
                          <a:uLnTx/>
                          <a:uFillTx/>
                          <a:latin typeface="+mn-lt"/>
                        </a:rPr>
                        <a:t>рогульниковых</a:t>
                      </a:r>
                      <a:r>
                        <a:rPr kumimoji="0" lang="ru-RU" sz="1600" b="0" i="0" u="none" strike="noStrike" kern="1200" cap="none" spc="0" normalizeH="0" baseline="0" noProof="0" dirty="0" smtClean="0">
                          <a:ln>
                            <a:noFill/>
                          </a:ln>
                          <a:solidFill>
                            <a:schemeClr val="bg1"/>
                          </a:solidFill>
                          <a:effectLst/>
                          <a:uLnTx/>
                          <a:uFillTx/>
                          <a:latin typeface="+mn-lt"/>
                        </a:rPr>
                        <a:t>.</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schemeClr val="bg1"/>
                          </a:solidFill>
                          <a:effectLst/>
                          <a:uLnTx/>
                          <a:uFillTx/>
                          <a:latin typeface="+mn-lt"/>
                        </a:rPr>
                        <a:t>2) Факторы угрозы исчезновения рогульника.</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schemeClr val="bg1"/>
                          </a:solidFill>
                          <a:effectLst/>
                          <a:uLnTx/>
                          <a:uFillTx/>
                          <a:latin typeface="+mn-lt"/>
                        </a:rPr>
                        <a:t>3) Листья водяного ореха.</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schemeClr val="bg1"/>
                          </a:solidFill>
                          <a:effectLst/>
                          <a:uLnTx/>
                          <a:uFillTx/>
                          <a:latin typeface="+mn-lt"/>
                        </a:rPr>
                        <a:t>4) Механизм опыления цветов рогульника.</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schemeClr val="bg1"/>
                          </a:solidFill>
                          <a:effectLst/>
                          <a:uLnTx/>
                          <a:uFillTx/>
                          <a:latin typeface="+mn-lt"/>
                        </a:rPr>
                        <a:t>5) Предпочтительные места произрастания рогульника.</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schemeClr val="bg1"/>
                          </a:solidFill>
                          <a:effectLst/>
                          <a:uLnTx/>
                          <a:uFillTx/>
                          <a:latin typeface="+mn-lt"/>
                        </a:rPr>
                        <a:t>1 – </a:t>
                      </a:r>
                      <a:r>
                        <a:rPr kumimoji="0" lang="ru-RU" sz="1800" b="1" i="0" u="none" strike="noStrike" kern="1200" cap="none" spc="0" normalizeH="0" baseline="0" noProof="0" dirty="0" smtClean="0">
                          <a:ln>
                            <a:noFill/>
                          </a:ln>
                          <a:solidFill>
                            <a:schemeClr val="bg1"/>
                          </a:solidFill>
                          <a:effectLst/>
                          <a:uLnTx/>
                          <a:uFillTx/>
                          <a:latin typeface="+mn-lt"/>
                        </a:rPr>
                        <a:t>1 предложение</a:t>
                      </a:r>
                      <a:endParaRPr kumimoji="0" lang="ru-RU" sz="2800" b="1" i="0" u="none" strike="noStrike" kern="1200" cap="none" spc="0" normalizeH="0" baseline="0" noProof="0" dirty="0" smtClean="0">
                        <a:ln>
                          <a:noFill/>
                        </a:ln>
                        <a:solidFill>
                          <a:schemeClr val="bg1"/>
                        </a:solidFill>
                        <a:effectLst/>
                        <a:uLnTx/>
                        <a:uFillTx/>
                        <a:latin typeface="+mn-lt"/>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schemeClr val="bg1"/>
                          </a:solidFill>
                          <a:effectLst/>
                          <a:uLnTx/>
                          <a:uFillTx/>
                          <a:latin typeface="+mn-lt"/>
                        </a:rPr>
                        <a:t>3 – </a:t>
                      </a:r>
                      <a:r>
                        <a:rPr kumimoji="0" lang="ru-RU" sz="1800" b="1" i="0" u="none" strike="noStrike" kern="1200" cap="none" spc="0" normalizeH="0" baseline="0" noProof="0" dirty="0" smtClean="0">
                          <a:ln>
                            <a:noFill/>
                          </a:ln>
                          <a:solidFill>
                            <a:schemeClr val="bg1"/>
                          </a:solidFill>
                          <a:effectLst/>
                          <a:uLnTx/>
                          <a:uFillTx/>
                          <a:latin typeface="+mn-lt"/>
                        </a:rPr>
                        <a:t>5 предложение</a:t>
                      </a:r>
                      <a:endParaRPr kumimoji="0" lang="ru-RU" sz="2800" b="1" i="0" u="none" strike="noStrike" kern="1200" cap="none" spc="0" normalizeH="0" baseline="0" noProof="0" dirty="0" smtClean="0">
                        <a:ln>
                          <a:noFill/>
                        </a:ln>
                        <a:solidFill>
                          <a:schemeClr val="bg1"/>
                        </a:solidFill>
                        <a:effectLst/>
                        <a:uLnTx/>
                        <a:uFillTx/>
                        <a:latin typeface="+mn-lt"/>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schemeClr val="bg1"/>
                          </a:solidFill>
                          <a:effectLst/>
                          <a:uLnTx/>
                          <a:uFillTx/>
                          <a:latin typeface="+mn-lt"/>
                        </a:rPr>
                        <a:t>5 – </a:t>
                      </a:r>
                      <a:r>
                        <a:rPr kumimoji="0" lang="ru-RU" sz="1800" b="1" i="0" u="none" strike="noStrike" kern="1200" cap="none" spc="0" normalizeH="0" baseline="0" noProof="0" dirty="0" smtClean="0">
                          <a:ln>
                            <a:noFill/>
                          </a:ln>
                          <a:solidFill>
                            <a:schemeClr val="bg1"/>
                          </a:solidFill>
                          <a:effectLst/>
                          <a:uLnTx/>
                          <a:uFillTx/>
                          <a:latin typeface="+mn-lt"/>
                        </a:rPr>
                        <a:t>14 предложение</a:t>
                      </a:r>
                      <a:endParaRPr kumimoji="0" lang="ru-RU" sz="1400" b="0" i="0" u="none" strike="noStrike" kern="1200" cap="none" spc="0" normalizeH="0" baseline="0" noProof="0" dirty="0" smtClean="0">
                        <a:ln>
                          <a:noFill/>
                        </a:ln>
                        <a:solidFill>
                          <a:schemeClr val="bg1"/>
                        </a:solidFill>
                        <a:effectLst/>
                        <a:uLnTx/>
                        <a:uFillTx/>
                        <a:latin typeface="+mn-lt"/>
                      </a:endParaRPr>
                    </a:p>
                  </a:txBody>
                  <a:tcPr/>
                </a:tc>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smtClean="0">
                          <a:ln>
                            <a:noFill/>
                          </a:ln>
                          <a:solidFill>
                            <a:prstClr val="black"/>
                          </a:solidFill>
                          <a:effectLst/>
                          <a:uLnTx/>
                          <a:uFillTx/>
                          <a:latin typeface="+mn-lt"/>
                        </a:rPr>
                        <a:t>14. Укажите, какие из приведённых характеристик соответствуют данному тексту:</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prstClr val="black"/>
                          </a:solidFill>
                          <a:effectLst/>
                          <a:uLnTx/>
                          <a:uFillTx/>
                          <a:latin typeface="+mn-lt"/>
                        </a:rPr>
                        <a:t>1) публицистический стиль речи;</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prstClr val="black"/>
                          </a:solidFill>
                          <a:effectLst/>
                          <a:uLnTx/>
                          <a:uFillTx/>
                          <a:latin typeface="+mn-lt"/>
                        </a:rPr>
                        <a:t>2) научный стиль речи;</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prstClr val="black"/>
                          </a:solidFill>
                          <a:effectLst/>
                          <a:uLnTx/>
                          <a:uFillTx/>
                          <a:latin typeface="+mn-lt"/>
                        </a:rPr>
                        <a:t>3) тип речи – описание;</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prstClr val="black"/>
                          </a:solidFill>
                          <a:effectLst/>
                          <a:uLnTx/>
                          <a:uFillTx/>
                          <a:latin typeface="+mn-lt"/>
                        </a:rPr>
                        <a:t>4) тип речи – рассуждение;</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prstClr val="black"/>
                          </a:solidFill>
                          <a:effectLst/>
                          <a:uLnTx/>
                          <a:uFillTx/>
                          <a:latin typeface="+mn-lt"/>
                        </a:rPr>
                        <a:t>5) задача речи – призвать к защите исчезающих видов растений.</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mn-lt"/>
                        </a:rPr>
                        <a:t>2 </a:t>
                      </a:r>
                      <a:r>
                        <a:rPr kumimoji="0" lang="ru-RU" sz="1600" b="1" i="0" u="none" strike="noStrike" kern="1200" cap="none" spc="0" normalizeH="0" baseline="0" noProof="0" dirty="0" smtClean="0">
                          <a:ln>
                            <a:noFill/>
                          </a:ln>
                          <a:solidFill>
                            <a:prstClr val="black"/>
                          </a:solidFill>
                          <a:effectLst/>
                          <a:uLnTx/>
                          <a:uFillTx/>
                          <a:latin typeface="+mn-lt"/>
                        </a:rPr>
                        <a:t>(специальная лексика)</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mn-lt"/>
                        </a:rPr>
                        <a:t>3 </a:t>
                      </a:r>
                      <a:r>
                        <a:rPr kumimoji="0" lang="ru-RU" sz="1600" b="1" i="0" u="none" strike="noStrike" kern="1200" cap="none" spc="0" normalizeH="0" baseline="0" noProof="0" dirty="0" smtClean="0">
                          <a:ln>
                            <a:noFill/>
                          </a:ln>
                          <a:solidFill>
                            <a:prstClr val="black"/>
                          </a:solidFill>
                          <a:effectLst/>
                          <a:uLnTx/>
                          <a:uFillTx/>
                          <a:latin typeface="+mn-lt"/>
                        </a:rPr>
                        <a:t>(дать понятие о рогульнике)</a:t>
                      </a:r>
                      <a:endParaRPr kumimoji="0" lang="ru-RU" sz="1600" b="0" i="0" u="none" strike="noStrike" kern="1200" cap="none" spc="0" normalizeH="0" baseline="0" noProof="0" dirty="0" smtClean="0">
                        <a:ln>
                          <a:noFill/>
                        </a:ln>
                        <a:solidFill>
                          <a:prstClr val="black"/>
                        </a:solidFill>
                        <a:effectLst/>
                        <a:uLnTx/>
                        <a:uFillTx/>
                        <a:latin typeface="+mn-lt"/>
                      </a:endParaRPr>
                    </a:p>
                  </a:txBody>
                  <a:tcPr/>
                </a:tc>
              </a:tr>
              <a:tr h="370840">
                <a:tc>
                  <a:txBody>
                    <a:bodyPr/>
                    <a:lstStyle/>
                    <a:p>
                      <a:pPr lvl="0"/>
                      <a:r>
                        <a:rPr lang="ru-RU" sz="1600" b="1" dirty="0" smtClean="0"/>
                        <a:t>15. Укажите языковые средства, с помощью которых связаны между собой 12-е и 13-е предложения:</a:t>
                      </a:r>
                    </a:p>
                    <a:p>
                      <a:pPr lvl="1"/>
                      <a:r>
                        <a:rPr lang="ru-RU" sz="1600" b="0" dirty="0" smtClean="0"/>
                        <a:t>1) лексический повтор;</a:t>
                      </a:r>
                    </a:p>
                    <a:p>
                      <a:pPr lvl="1"/>
                      <a:r>
                        <a:rPr lang="ru-RU" sz="1600" b="0" dirty="0" smtClean="0"/>
                        <a:t>2) синонимическая замена;</a:t>
                      </a:r>
                    </a:p>
                    <a:p>
                      <a:pPr lvl="1"/>
                      <a:r>
                        <a:rPr lang="ru-RU" sz="1600" b="0" dirty="0" smtClean="0"/>
                        <a:t>3) союз;</a:t>
                      </a:r>
                    </a:p>
                    <a:p>
                      <a:pPr lvl="1"/>
                      <a:r>
                        <a:rPr lang="ru-RU" sz="1600" b="0" dirty="0" smtClean="0"/>
                        <a:t>4) местоимение;</a:t>
                      </a:r>
                    </a:p>
                    <a:p>
                      <a:pPr lvl="1"/>
                      <a:r>
                        <a:rPr lang="ru-RU" sz="1600" b="0" dirty="0" smtClean="0"/>
                        <a:t>5) одинаковый порядок слов.</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mn-lt"/>
                        </a:rPr>
                        <a:t>3 </a:t>
                      </a:r>
                      <a:r>
                        <a:rPr kumimoji="0" lang="ru-RU" sz="1600" b="1" i="0" u="none" strike="noStrike" kern="1200" cap="none" spc="0" normalizeH="0" baseline="0" noProof="0" dirty="0" smtClean="0">
                          <a:ln>
                            <a:noFill/>
                          </a:ln>
                          <a:solidFill>
                            <a:prstClr val="black"/>
                          </a:solidFill>
                          <a:effectLst/>
                          <a:uLnTx/>
                          <a:uFillTx/>
                          <a:latin typeface="+mn-lt"/>
                        </a:rPr>
                        <a:t>(плоды – они)</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mn-lt"/>
                        </a:rPr>
                        <a:t>4 </a:t>
                      </a:r>
                      <a:r>
                        <a:rPr kumimoji="0" lang="ru-RU" sz="1600" b="1" i="0" u="none" strike="noStrike" kern="1200" cap="none" spc="0" normalizeH="0" baseline="0" noProof="0" dirty="0" smtClean="0">
                          <a:ln>
                            <a:noFill/>
                          </a:ln>
                          <a:solidFill>
                            <a:prstClr val="black"/>
                          </a:solidFill>
                          <a:effectLst/>
                          <a:uLnTx/>
                          <a:uFillTx/>
                          <a:latin typeface="+mn-lt"/>
                        </a:rPr>
                        <a:t>(также)</a:t>
                      </a:r>
                      <a:endParaRPr kumimoji="0" lang="ru-RU" sz="1600" b="0" i="0" u="none" strike="noStrike" kern="1200" cap="none" spc="0" normalizeH="0" baseline="0" noProof="0" dirty="0" smtClean="0">
                        <a:ln>
                          <a:noFill/>
                        </a:ln>
                        <a:solidFill>
                          <a:prstClr val="black"/>
                        </a:solidFill>
                        <a:effectLst/>
                        <a:uLnTx/>
                        <a:uFillTx/>
                        <a:latin typeface="+mn-lt"/>
                      </a:endParaRPr>
                    </a:p>
                  </a:txBody>
                  <a:tcPr/>
                </a:tc>
              </a:tr>
            </a:tbl>
          </a:graphicData>
        </a:graphic>
      </p:graphicFrame>
    </p:spTree>
    <p:extLst>
      <p:ext uri="{BB962C8B-B14F-4D97-AF65-F5344CB8AC3E}">
        <p14:creationId xmlns:p14="http://schemas.microsoft.com/office/powerpoint/2010/main" val="795450865"/>
      </p:ext>
    </p:extLst>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686800" cy="838200"/>
          </a:xfrm>
        </p:spPr>
        <p:txBody>
          <a:bodyPr/>
          <a:lstStyle/>
          <a:p>
            <a:pPr algn="ctr"/>
            <a:r>
              <a:rPr lang="ru-RU" dirty="0" smtClean="0"/>
              <a:t>Виды связи предложений в тексте</a:t>
            </a:r>
            <a:endParaRPr lang="ru-RU" dirty="0"/>
          </a:p>
        </p:txBody>
      </p:sp>
      <p:sp>
        <p:nvSpPr>
          <p:cNvPr id="3" name="Объект 2"/>
          <p:cNvSpPr>
            <a:spLocks noGrp="1"/>
          </p:cNvSpPr>
          <p:nvPr>
            <p:ph idx="1"/>
          </p:nvPr>
        </p:nvSpPr>
        <p:spPr>
          <a:xfrm>
            <a:off x="251520" y="1196752"/>
            <a:ext cx="8686800" cy="5184576"/>
          </a:xfrm>
        </p:spPr>
        <p:txBody>
          <a:bodyPr>
            <a:normAutofit/>
          </a:bodyPr>
          <a:lstStyle/>
          <a:p>
            <a:pPr marL="0" indent="0">
              <a:buNone/>
            </a:pPr>
            <a:r>
              <a:rPr lang="ru-RU" sz="2000" b="1" i="1" dirty="0" smtClean="0"/>
              <a:t>Любой текст – соединение предложений по определённым правилам. </a:t>
            </a:r>
          </a:p>
          <a:p>
            <a:pPr marL="0" indent="0">
              <a:buNone/>
            </a:pPr>
            <a:endParaRPr lang="ru-RU" sz="2000" b="1" i="1" dirty="0" smtClean="0"/>
          </a:p>
          <a:p>
            <a:pPr algn="just"/>
            <a:r>
              <a:rPr lang="ru-RU" b="1" dirty="0" smtClean="0"/>
              <a:t>Цепная связь </a:t>
            </a:r>
            <a:r>
              <a:rPr lang="ru-RU" sz="2400" dirty="0" smtClean="0"/>
              <a:t>отражает последовательное развитие мысли, действия. </a:t>
            </a:r>
            <a:r>
              <a:rPr lang="ru-RU" sz="2400" u="sng" dirty="0" smtClean="0"/>
              <a:t>Средствами связи</a:t>
            </a:r>
            <a:r>
              <a:rPr lang="ru-RU" sz="2400" dirty="0" smtClean="0"/>
              <a:t> при этом являются повтор ключевых слов, замена их синонимами, местоимениями, повтор какого-либо члена предложения, союзы. </a:t>
            </a:r>
            <a:r>
              <a:rPr lang="ru-RU" sz="2400" u="sng" dirty="0" smtClean="0"/>
              <a:t>Например</a:t>
            </a:r>
            <a:r>
              <a:rPr lang="ru-RU" sz="2400" dirty="0" smtClean="0"/>
              <a:t>: </a:t>
            </a:r>
            <a:r>
              <a:rPr lang="ru-RU" sz="2000" b="1" i="1" dirty="0" smtClean="0"/>
              <a:t>В числе молодых людей, отправленных Петром Великим в чужие края для приобретения сведений, необходимых государству преобразованному, находился его крестник, арап Ибрагим. Он обучался в парижском военном училище, выпущен был капитаном артиллерии, отличился в Испанской войне и, тяжело раненный, возвратился в Париж. Император посреди обширных своих трудов не переставал осведомляться о своём любимце. Государь всегда получал лестные отзывы насчёт его успехов.</a:t>
            </a:r>
            <a:r>
              <a:rPr lang="ru-RU" sz="2400" i="1" dirty="0" smtClean="0"/>
              <a:t> (А. Пушкин) </a:t>
            </a:r>
            <a:endParaRPr lang="ru-RU" b="1" dirty="0" smtClean="0"/>
          </a:p>
        </p:txBody>
      </p:sp>
    </p:spTree>
    <p:extLst>
      <p:ext uri="{BB962C8B-B14F-4D97-AF65-F5344CB8AC3E}">
        <p14:creationId xmlns:p14="http://schemas.microsoft.com/office/powerpoint/2010/main" val="1296984818"/>
      </p:ext>
    </p:extLst>
  </p:cSld>
  <p:clrMapOvr>
    <a:masterClrMapping/>
  </p:clrMapOvr>
  <p:transition spd="slow">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lstStyle/>
          <a:p>
            <a:pPr algn="ctr"/>
            <a:r>
              <a:rPr lang="ru-RU" dirty="0" smtClean="0"/>
              <a:t>Разбор заданий </a:t>
            </a:r>
            <a:r>
              <a:rPr lang="ru-RU" dirty="0" err="1" smtClean="0"/>
              <a:t>цт</a:t>
            </a:r>
            <a:endParaRPr lang="ru-RU" dirty="0"/>
          </a:p>
        </p:txBody>
      </p:sp>
      <p:sp>
        <p:nvSpPr>
          <p:cNvPr id="3" name="Объект 2"/>
          <p:cNvSpPr>
            <a:spLocks noGrp="1"/>
          </p:cNvSpPr>
          <p:nvPr>
            <p:ph idx="1"/>
          </p:nvPr>
        </p:nvSpPr>
        <p:spPr>
          <a:xfrm>
            <a:off x="251520" y="1268760"/>
            <a:ext cx="8686800" cy="5400600"/>
          </a:xfrm>
        </p:spPr>
        <p:txBody>
          <a:bodyPr>
            <a:normAutofit fontScale="70000" lnSpcReduction="20000"/>
          </a:bodyPr>
          <a:lstStyle/>
          <a:p>
            <a:pPr marL="0" indent="0" algn="ctr">
              <a:buNone/>
            </a:pPr>
            <a:r>
              <a:rPr lang="ru-RU" sz="2400" b="1" i="1" dirty="0"/>
              <a:t>Текст 5 к заданиям 16 – 18 </a:t>
            </a:r>
          </a:p>
          <a:p>
            <a:pPr marL="0" indent="0" algn="just">
              <a:buNone/>
            </a:pPr>
            <a:r>
              <a:rPr lang="ru-RU" sz="2400" b="1" i="1" dirty="0"/>
              <a:t>     </a:t>
            </a:r>
            <a:endParaRPr lang="ru-RU" sz="2400" b="1" i="1" dirty="0" smtClean="0"/>
          </a:p>
          <a:p>
            <a:pPr marL="0" indent="0" algn="just">
              <a:buNone/>
            </a:pPr>
            <a:r>
              <a:rPr lang="ru-RU" sz="2400" b="1" i="1" dirty="0"/>
              <a:t>	</a:t>
            </a:r>
            <a:r>
              <a:rPr lang="ru-RU" sz="2400" i="1" dirty="0" smtClean="0"/>
              <a:t>(</a:t>
            </a:r>
            <a:r>
              <a:rPr lang="ru-RU" sz="2400" i="1" dirty="0"/>
              <a:t>1) Я считаю, что каждый человек обязан заботиться о своём интеллектуальном развитии. (2) Это его обязанность перед обществом, в котором он живёт, и перед самим собой.</a:t>
            </a:r>
          </a:p>
          <a:p>
            <a:pPr marL="0" indent="0" algn="just">
              <a:buNone/>
            </a:pPr>
            <a:r>
              <a:rPr lang="ru-RU" sz="2400" i="1" dirty="0" smtClean="0"/>
              <a:t>	(</a:t>
            </a:r>
            <a:r>
              <a:rPr lang="ru-RU" sz="2400" i="1" dirty="0"/>
              <a:t>3) Существуют различные способы интеллектуального развития. ( 4) Основной (но, разумеется, не единственный), на мой взгляд, — это чтение.</a:t>
            </a:r>
          </a:p>
          <a:p>
            <a:pPr marL="0" indent="0" algn="just">
              <a:buNone/>
            </a:pPr>
            <a:r>
              <a:rPr lang="ru-RU" sz="2400" i="1" dirty="0" smtClean="0"/>
              <a:t>	(</a:t>
            </a:r>
            <a:r>
              <a:rPr lang="ru-RU" sz="2400" i="1" dirty="0"/>
              <a:t>5) Я точно знаю, каким не должно быть чтение. (6) Чтение не должно быть случайным. (7) Почему? (8) Потому что это огромный расход времени, а время между тем величайшая ценность, которую нельзя тратить на пустяки. (9) Чтение, безусловно, должно быть избирательным, продуманным, глубоким. (10) В чём должен проявляться его избирательный характер? (11) По моему мнению, в целенаправленном отборе книг</a:t>
            </a:r>
            <a:r>
              <a:rPr lang="ru-RU" sz="2400" i="1" dirty="0" smtClean="0"/>
              <a:t>.</a:t>
            </a:r>
          </a:p>
          <a:p>
            <a:pPr marL="0" indent="0" algn="just">
              <a:buNone/>
            </a:pPr>
            <a:r>
              <a:rPr lang="ru-RU" sz="2400" i="1" dirty="0"/>
              <a:t>	</a:t>
            </a:r>
            <a:r>
              <a:rPr lang="ru-RU" sz="2400" i="1" dirty="0" smtClean="0"/>
              <a:t>(</a:t>
            </a:r>
            <a:r>
              <a:rPr lang="ru-RU" sz="2400" i="1" dirty="0"/>
              <a:t>12) В идеале хорошо было бы составить своеобразную программу чтения. (13) Разумеется, не обязательно следовать ей жёстко. ( 14) Да, отступления от неё возможны там, где </a:t>
            </a:r>
            <a:r>
              <a:rPr lang="ru-RU" sz="2400" i="1" dirty="0" err="1"/>
              <a:t>по¬являются</a:t>
            </a:r>
            <a:r>
              <a:rPr lang="ru-RU" sz="2400" i="1" dirty="0"/>
              <a:t> дополнительные для читающего интересы. (15) Отклонились от первоначального плана — составьте для себя новую программу, учитывающую появившиеся иные интересы.</a:t>
            </a:r>
          </a:p>
          <a:p>
            <a:pPr marL="0" indent="0" algn="just">
              <a:buNone/>
            </a:pPr>
            <a:r>
              <a:rPr lang="ru-RU" sz="2400" i="1" dirty="0" smtClean="0"/>
              <a:t>	(</a:t>
            </a:r>
            <a:r>
              <a:rPr lang="ru-RU" sz="2400" i="1" dirty="0"/>
              <a:t>16) Чтение не должно быть простой самоцелью. (17) Для того чтобы быть эффективным, оно должно в первую очередь интересовать читающего. (18) Так что развивайте в себе интерес к чтению вообще или по определённым отраслям культуры. (19) Такой интерес может быть в значительной мере результатом самовоспитания.</a:t>
            </a:r>
          </a:p>
        </p:txBody>
      </p:sp>
    </p:spTree>
    <p:extLst>
      <p:ext uri="{BB962C8B-B14F-4D97-AF65-F5344CB8AC3E}">
        <p14:creationId xmlns:p14="http://schemas.microsoft.com/office/powerpoint/2010/main" val="1513241676"/>
      </p:ext>
    </p:extLst>
  </p:cSld>
  <p:clrMapOvr>
    <a:masterClrMapping/>
  </p:clrMapOvr>
  <p:transition spd="slow">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lstStyle/>
          <a:p>
            <a:pPr algn="ctr"/>
            <a:r>
              <a:rPr lang="ru-RU" dirty="0" smtClean="0"/>
              <a:t>Разбор заданий </a:t>
            </a:r>
            <a:r>
              <a:rPr lang="ru-RU" dirty="0" err="1" smtClean="0"/>
              <a:t>цт</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890280364"/>
              </p:ext>
            </p:extLst>
          </p:nvPr>
        </p:nvGraphicFramePr>
        <p:xfrm>
          <a:off x="251520" y="1124744"/>
          <a:ext cx="8686800" cy="5394960"/>
        </p:xfrm>
        <a:graphic>
          <a:graphicData uri="http://schemas.openxmlformats.org/drawingml/2006/table">
            <a:tbl>
              <a:tblPr firstRow="1" bandRow="1">
                <a:tableStyleId>{5C22544A-7EE6-4342-B048-85BDC9FD1C3A}</a:tableStyleId>
              </a:tblPr>
              <a:tblGrid>
                <a:gridCol w="6120680"/>
                <a:gridCol w="2566120"/>
              </a:tblGrid>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400" b="1" i="0" u="none" strike="noStrike" kern="1200" cap="none" spc="0" normalizeH="0" baseline="0" noProof="0" dirty="0" smtClean="0">
                          <a:ln>
                            <a:noFill/>
                          </a:ln>
                          <a:solidFill>
                            <a:schemeClr val="bg1"/>
                          </a:solidFill>
                          <a:effectLst/>
                          <a:uLnTx/>
                          <a:uFillTx/>
                          <a:latin typeface="+mn-lt"/>
                        </a:rPr>
                        <a:t>16. Прочитайте текст и определите, какие из перечисленных ниже утверждений соответствуют содержанию текста:</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schemeClr val="bg1"/>
                          </a:solidFill>
                          <a:effectLst/>
                          <a:uLnTx/>
                          <a:uFillTx/>
                          <a:latin typeface="+mn-lt"/>
                        </a:rPr>
                        <a:t>1) Любой человек должен заботиться о своём интеллектуальном развитии.</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schemeClr val="bg1"/>
                          </a:solidFill>
                          <a:effectLst/>
                          <a:uLnTx/>
                          <a:uFillTx/>
                          <a:latin typeface="+mn-lt"/>
                        </a:rPr>
                        <a:t>2) </a:t>
                      </a:r>
                      <a:r>
                        <a:rPr kumimoji="0" lang="ru-RU" sz="1400" b="0" i="0" u="sng" strike="noStrike" kern="1200" cap="none" spc="0" normalizeH="0" baseline="0" noProof="0" dirty="0" smtClean="0">
                          <a:ln>
                            <a:noFill/>
                          </a:ln>
                          <a:solidFill>
                            <a:schemeClr val="bg1"/>
                          </a:solidFill>
                          <a:effectLst/>
                          <a:uLnTx/>
                          <a:uFillTx/>
                          <a:latin typeface="+mn-lt"/>
                        </a:rPr>
                        <a:t>Единственный </a:t>
                      </a:r>
                      <a:r>
                        <a:rPr kumimoji="0" lang="ru-RU" sz="1400" b="0" i="0" u="none" strike="noStrike" kern="1200" cap="none" spc="0" normalizeH="0" baseline="0" noProof="0" dirty="0" smtClean="0">
                          <a:ln>
                            <a:noFill/>
                          </a:ln>
                          <a:solidFill>
                            <a:schemeClr val="bg1"/>
                          </a:solidFill>
                          <a:effectLst/>
                          <a:uLnTx/>
                          <a:uFillTx/>
                          <a:latin typeface="+mn-lt"/>
                        </a:rPr>
                        <a:t>способ интеллектуального развития – чтение. </a:t>
                      </a:r>
                      <a:r>
                        <a:rPr kumimoji="0" lang="ru-RU" sz="1400" b="1" i="0" u="none" strike="noStrike" kern="1200" cap="none" spc="0" normalizeH="0" baseline="0" noProof="0" dirty="0" smtClean="0">
                          <a:ln>
                            <a:noFill/>
                          </a:ln>
                          <a:solidFill>
                            <a:schemeClr val="bg1"/>
                          </a:solidFill>
                          <a:effectLst/>
                          <a:uLnTx/>
                          <a:uFillTx/>
                          <a:latin typeface="+mn-lt"/>
                        </a:rPr>
                        <a:t>(3)</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schemeClr val="bg1"/>
                          </a:solidFill>
                          <a:effectLst/>
                          <a:uLnTx/>
                          <a:uFillTx/>
                          <a:latin typeface="+mn-lt"/>
                        </a:rPr>
                        <a:t>3) Чтение должно быть избирательным и целенаправленным.</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schemeClr val="bg1"/>
                          </a:solidFill>
                          <a:effectLst/>
                          <a:uLnTx/>
                          <a:uFillTx/>
                          <a:latin typeface="+mn-lt"/>
                        </a:rPr>
                        <a:t>4</a:t>
                      </a:r>
                      <a:r>
                        <a:rPr kumimoji="0" lang="ru-RU" sz="1400" b="0" i="0" u="sng" strike="noStrike" kern="1200" cap="none" spc="0" normalizeH="0" baseline="0" noProof="0" dirty="0" smtClean="0">
                          <a:ln>
                            <a:noFill/>
                          </a:ln>
                          <a:solidFill>
                            <a:schemeClr val="bg1"/>
                          </a:solidFill>
                          <a:effectLst/>
                          <a:uLnTx/>
                          <a:uFillTx/>
                          <a:latin typeface="+mn-lt"/>
                        </a:rPr>
                        <a:t>) Нельзя отступать </a:t>
                      </a:r>
                      <a:r>
                        <a:rPr kumimoji="0" lang="ru-RU" sz="1400" b="0" i="0" u="none" strike="noStrike" kern="1200" cap="none" spc="0" normalizeH="0" baseline="0" noProof="0" dirty="0" smtClean="0">
                          <a:ln>
                            <a:noFill/>
                          </a:ln>
                          <a:solidFill>
                            <a:schemeClr val="bg1"/>
                          </a:solidFill>
                          <a:effectLst/>
                          <a:uLnTx/>
                          <a:uFillTx/>
                          <a:latin typeface="+mn-lt"/>
                        </a:rPr>
                        <a:t>от составленной и продуманной вами программы чтения. </a:t>
                      </a:r>
                      <a:r>
                        <a:rPr kumimoji="0" lang="ru-RU" sz="1400" b="1" i="0" u="none" strike="noStrike" kern="1200" cap="none" spc="0" normalizeH="0" baseline="0" noProof="0" dirty="0" smtClean="0">
                          <a:ln>
                            <a:noFill/>
                          </a:ln>
                          <a:solidFill>
                            <a:schemeClr val="bg1"/>
                          </a:solidFill>
                          <a:effectLst/>
                          <a:uLnTx/>
                          <a:uFillTx/>
                          <a:latin typeface="+mn-lt"/>
                        </a:rPr>
                        <a:t>(13)</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schemeClr val="bg1"/>
                          </a:solidFill>
                          <a:effectLst/>
                          <a:uLnTx/>
                          <a:uFillTx/>
                          <a:latin typeface="+mn-lt"/>
                        </a:rPr>
                        <a:t>5) Наличие увлечённости чтением – залог его эффективности.</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schemeClr val="bg1"/>
                          </a:solidFill>
                          <a:effectLst/>
                          <a:uLnTx/>
                          <a:uFillTx/>
                          <a:latin typeface="+mn-lt"/>
                        </a:rPr>
                        <a:t>1 – </a:t>
                      </a:r>
                      <a:r>
                        <a:rPr kumimoji="0" lang="ru-RU" sz="1600" b="1" i="0" u="none" strike="noStrike" kern="1200" cap="none" spc="0" normalizeH="0" baseline="0" noProof="0" dirty="0" smtClean="0">
                          <a:ln>
                            <a:noFill/>
                          </a:ln>
                          <a:solidFill>
                            <a:schemeClr val="bg1"/>
                          </a:solidFill>
                          <a:effectLst/>
                          <a:uLnTx/>
                          <a:uFillTx/>
                          <a:latin typeface="+mn-lt"/>
                        </a:rPr>
                        <a:t>1 предложение</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schemeClr val="bg1"/>
                          </a:solidFill>
                          <a:effectLst/>
                          <a:uLnTx/>
                          <a:uFillTx/>
                          <a:latin typeface="+mn-lt"/>
                        </a:rPr>
                        <a:t>3 – </a:t>
                      </a:r>
                      <a:r>
                        <a:rPr kumimoji="0" lang="ru-RU" sz="1600" b="1" i="0" u="none" strike="noStrike" kern="1200" cap="none" spc="0" normalizeH="0" baseline="0" noProof="0" dirty="0" smtClean="0">
                          <a:ln>
                            <a:noFill/>
                          </a:ln>
                          <a:solidFill>
                            <a:schemeClr val="bg1"/>
                          </a:solidFill>
                          <a:effectLst/>
                          <a:uLnTx/>
                          <a:uFillTx/>
                          <a:latin typeface="+mn-lt"/>
                        </a:rPr>
                        <a:t>9, 11 предложения</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schemeClr val="bg1"/>
                          </a:solidFill>
                          <a:effectLst/>
                          <a:uLnTx/>
                          <a:uFillTx/>
                          <a:latin typeface="+mn-lt"/>
                        </a:rPr>
                        <a:t>5 – </a:t>
                      </a:r>
                      <a:r>
                        <a:rPr kumimoji="0" lang="ru-RU" sz="1600" b="1" i="0" u="none" strike="noStrike" kern="1200" cap="none" spc="0" normalizeH="0" baseline="0" noProof="0" dirty="0" smtClean="0">
                          <a:ln>
                            <a:noFill/>
                          </a:ln>
                          <a:solidFill>
                            <a:schemeClr val="bg1"/>
                          </a:solidFill>
                          <a:effectLst/>
                          <a:uLnTx/>
                          <a:uFillTx/>
                          <a:latin typeface="+mn-lt"/>
                        </a:rPr>
                        <a:t>16 – 18 предложения</a:t>
                      </a:r>
                      <a:endParaRPr kumimoji="0" lang="ru-RU" sz="1600" b="0" i="0" u="none" strike="noStrike" kern="1200" cap="none" spc="0" normalizeH="0" baseline="0" noProof="0" dirty="0" smtClean="0">
                        <a:ln>
                          <a:noFill/>
                        </a:ln>
                        <a:solidFill>
                          <a:schemeClr val="bg1"/>
                        </a:solidFill>
                        <a:effectLst/>
                        <a:uLnTx/>
                        <a:uFillTx/>
                        <a:latin typeface="+mn-lt"/>
                      </a:endParaRPr>
                    </a:p>
                  </a:txBody>
                  <a:tcPr/>
                </a:tc>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400" b="1" i="0" u="none" strike="noStrike" kern="1200" cap="none" spc="0" normalizeH="0" baseline="0" noProof="0" dirty="0" smtClean="0">
                          <a:ln>
                            <a:noFill/>
                          </a:ln>
                          <a:solidFill>
                            <a:prstClr val="black"/>
                          </a:solidFill>
                          <a:effectLst/>
                          <a:uLnTx/>
                          <a:uFillTx/>
                          <a:latin typeface="+mn-lt"/>
                        </a:rPr>
                        <a:t>17. Укажите, какие из приведённых характеристик соответствуют данному тексту:</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mn-lt"/>
                        </a:rPr>
                        <a:t>1) стиль речи публицистический;</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mn-lt"/>
                        </a:rPr>
                        <a:t>2) стиль речи художественный;</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mn-lt"/>
                        </a:rPr>
                        <a:t>3) тип речи – рассуждение;</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mn-lt"/>
                        </a:rPr>
                        <a:t>4) тип речи – описание;</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mn-lt"/>
                        </a:rPr>
                        <a:t>5) задача речи – дать рекомендации, какую литературу следует читать дома.</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mn-lt"/>
                        </a:rPr>
                        <a:t>1 </a:t>
                      </a:r>
                      <a:r>
                        <a:rPr kumimoji="0" lang="ru-RU" sz="1600" b="0" i="0" u="none" strike="noStrike" kern="1200" cap="none" spc="0" normalizeH="0" baseline="0" noProof="0" dirty="0" smtClean="0">
                          <a:ln>
                            <a:noFill/>
                          </a:ln>
                          <a:solidFill>
                            <a:prstClr val="black"/>
                          </a:solidFill>
                          <a:effectLst/>
                          <a:uLnTx/>
                          <a:uFillTx/>
                          <a:latin typeface="+mn-lt"/>
                        </a:rPr>
                        <a:t>(задача – убедить)</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mn-lt"/>
                        </a:rPr>
                        <a:t>3 </a:t>
                      </a:r>
                      <a:r>
                        <a:rPr kumimoji="0" lang="ru-RU" sz="1600" b="0" i="0" u="none" strike="noStrike" kern="1200" cap="none" spc="0" normalizeH="0" baseline="0" noProof="0" dirty="0" smtClean="0">
                          <a:ln>
                            <a:noFill/>
                          </a:ln>
                          <a:solidFill>
                            <a:prstClr val="black"/>
                          </a:solidFill>
                          <a:effectLst/>
                          <a:uLnTx/>
                          <a:uFillTx/>
                          <a:latin typeface="+mn-lt"/>
                        </a:rPr>
                        <a:t>(доказательность)</a:t>
                      </a:r>
                    </a:p>
                  </a:txBody>
                  <a:tcPr/>
                </a:tc>
              </a:tr>
              <a:tr h="370840">
                <a:tc>
                  <a:txBody>
                    <a:bodyPr/>
                    <a:lstStyle/>
                    <a:p>
                      <a:pPr lvl="0"/>
                      <a:r>
                        <a:rPr lang="ru-RU" sz="1400" b="1" dirty="0" smtClean="0"/>
                        <a:t>18. Укажите языковые средства, с помощью которых связаны между собой 18-е и 19-е предложения:</a:t>
                      </a:r>
                    </a:p>
                    <a:p>
                      <a:pPr lvl="1"/>
                      <a:r>
                        <a:rPr lang="ru-RU" sz="1400" b="0" dirty="0" smtClean="0"/>
                        <a:t>1) лексический повтор;</a:t>
                      </a:r>
                    </a:p>
                    <a:p>
                      <a:pPr lvl="1"/>
                      <a:r>
                        <a:rPr lang="ru-RU" sz="1400" b="0" dirty="0" smtClean="0"/>
                        <a:t>2) синонимическая замена;</a:t>
                      </a:r>
                    </a:p>
                    <a:p>
                      <a:pPr lvl="1"/>
                      <a:r>
                        <a:rPr lang="ru-RU" sz="1400" b="0" dirty="0" smtClean="0"/>
                        <a:t>3) союз;</a:t>
                      </a:r>
                    </a:p>
                    <a:p>
                      <a:pPr lvl="1"/>
                      <a:r>
                        <a:rPr lang="ru-RU" sz="1400" b="0" dirty="0" smtClean="0"/>
                        <a:t>4) местоимение;</a:t>
                      </a:r>
                    </a:p>
                    <a:p>
                      <a:pPr lvl="1"/>
                      <a:r>
                        <a:rPr lang="ru-RU" sz="1400" b="0" dirty="0" smtClean="0"/>
                        <a:t>5) одинаковый порядок слов.</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mn-lt"/>
                        </a:rPr>
                        <a:t>1 </a:t>
                      </a:r>
                      <a:r>
                        <a:rPr kumimoji="0" lang="ru-RU" sz="1600" b="0" i="0" u="none" strike="noStrike" kern="1200" cap="none" spc="0" normalizeH="0" baseline="0" noProof="0" dirty="0" smtClean="0">
                          <a:ln>
                            <a:noFill/>
                          </a:ln>
                          <a:solidFill>
                            <a:prstClr val="black"/>
                          </a:solidFill>
                          <a:effectLst/>
                          <a:uLnTx/>
                          <a:uFillTx/>
                          <a:latin typeface="+mn-lt"/>
                        </a:rPr>
                        <a:t>(интерес)</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mn-lt"/>
                        </a:rPr>
                        <a:t>4 </a:t>
                      </a:r>
                      <a:r>
                        <a:rPr kumimoji="0" lang="ru-RU" sz="1600" b="0" i="0" u="none" strike="noStrike" kern="1200" cap="none" spc="0" normalizeH="0" baseline="0" noProof="0" dirty="0" smtClean="0">
                          <a:ln>
                            <a:noFill/>
                          </a:ln>
                          <a:solidFill>
                            <a:prstClr val="black"/>
                          </a:solidFill>
                          <a:effectLst/>
                          <a:uLnTx/>
                          <a:uFillTx/>
                          <a:latin typeface="+mn-lt"/>
                        </a:rPr>
                        <a:t>(такой)</a:t>
                      </a:r>
                    </a:p>
                  </a:txBody>
                  <a:tcPr/>
                </a:tc>
              </a:tr>
            </a:tbl>
          </a:graphicData>
        </a:graphic>
      </p:graphicFrame>
    </p:spTree>
    <p:extLst>
      <p:ext uri="{BB962C8B-B14F-4D97-AF65-F5344CB8AC3E}">
        <p14:creationId xmlns:p14="http://schemas.microsoft.com/office/powerpoint/2010/main" val="1319388344"/>
      </p:ext>
    </p:extLst>
  </p:cSld>
  <p:clrMapOvr>
    <a:masterClrMapping/>
  </p:clrMapOvr>
  <p:transition spd="slow">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lstStyle/>
          <a:p>
            <a:pPr algn="ctr"/>
            <a:r>
              <a:rPr lang="ru-RU" dirty="0" smtClean="0"/>
              <a:t>Разбор заданий </a:t>
            </a:r>
            <a:r>
              <a:rPr lang="ru-RU" dirty="0" err="1" smtClean="0"/>
              <a:t>цт</a:t>
            </a:r>
            <a:endParaRPr lang="ru-RU" dirty="0"/>
          </a:p>
        </p:txBody>
      </p:sp>
      <p:sp>
        <p:nvSpPr>
          <p:cNvPr id="3" name="Объект 2"/>
          <p:cNvSpPr>
            <a:spLocks noGrp="1"/>
          </p:cNvSpPr>
          <p:nvPr>
            <p:ph idx="1"/>
          </p:nvPr>
        </p:nvSpPr>
        <p:spPr>
          <a:xfrm>
            <a:off x="251520" y="1268760"/>
            <a:ext cx="8686800" cy="5400600"/>
          </a:xfrm>
        </p:spPr>
        <p:txBody>
          <a:bodyPr>
            <a:normAutofit fontScale="70000" lnSpcReduction="20000"/>
          </a:bodyPr>
          <a:lstStyle/>
          <a:p>
            <a:pPr marL="0" indent="0" algn="ctr">
              <a:buNone/>
            </a:pPr>
            <a:r>
              <a:rPr lang="ru-RU" sz="2400" b="1" i="1" dirty="0"/>
              <a:t>Текст 6 к заданиям 19 – 21 </a:t>
            </a:r>
          </a:p>
          <a:p>
            <a:pPr marL="0" indent="0" algn="just">
              <a:buNone/>
            </a:pPr>
            <a:r>
              <a:rPr lang="ru-RU" sz="2400" i="1" dirty="0"/>
              <a:t>     </a:t>
            </a:r>
            <a:endParaRPr lang="ru-RU" sz="2400" i="1" dirty="0" smtClean="0"/>
          </a:p>
          <a:p>
            <a:pPr marL="0" indent="0" algn="just">
              <a:buNone/>
            </a:pPr>
            <a:r>
              <a:rPr lang="ru-RU" sz="2400" i="1" dirty="0"/>
              <a:t>	</a:t>
            </a:r>
            <a:r>
              <a:rPr lang="ru-RU" sz="2400" i="1" dirty="0" smtClean="0"/>
              <a:t>(</a:t>
            </a:r>
            <a:r>
              <a:rPr lang="ru-RU" sz="2400" i="1" dirty="0"/>
              <a:t>1) Есть на карте России, недалеко от Нижнего Новгорода, село Хохлома, известное теперь всему миру своими неповторимыми изделиями.</a:t>
            </a:r>
          </a:p>
          <a:p>
            <a:pPr marL="0" indent="0" algn="just">
              <a:buNone/>
            </a:pPr>
            <a:r>
              <a:rPr lang="ru-RU" sz="2400" i="1" dirty="0" smtClean="0"/>
              <a:t>	(</a:t>
            </a:r>
            <a:r>
              <a:rPr lang="ru-RU" sz="2400" i="1" dirty="0"/>
              <a:t>2) Хохломской промысел насчитывает более трёх столетий. (3) По одной из легенд, принёс на Нижегородскую землю искусство золотой росписи старообрядец-иконописец. (4) Селились вокруг избы мастера люди, перенимали его искусство. (5) Быстро разлетелась слава об умельце, дошла и до царского дворца. (6) Послал царь стрельцов за мастером, да воля тому была дороже жизни. (7) Передал он свои секреты людям, поджёг избу и исчез. (8) Сгорел ли иконописец вместе с домом или ушёл дальше за волей, неизвестно. (9) Но остались его краски — цвет жаркого костра и чернь пепелища, осталось мастерство горячего сердца, золотых рук да свободной души. (10) А огненная жар-птица стала символом хохломской росписи.</a:t>
            </a:r>
          </a:p>
          <a:p>
            <a:pPr marL="0" indent="0" algn="just">
              <a:buNone/>
            </a:pPr>
            <a:r>
              <a:rPr lang="ru-RU" sz="2400" i="1" dirty="0"/>
              <a:t> </a:t>
            </a:r>
            <a:r>
              <a:rPr lang="ru-RU" sz="2400" i="1" dirty="0" smtClean="0"/>
              <a:t>	(</a:t>
            </a:r>
            <a:r>
              <a:rPr lang="ru-RU" sz="2400" i="1" dirty="0"/>
              <a:t>11) Конечно, это легенда, но действительно уходили в леса старообрядцы, знавшие секреты золочения икон без золота. (12) Деревянные иконы покрывали тонким слоем </a:t>
            </a:r>
            <a:r>
              <a:rPr lang="ru-RU" sz="2400" i="1" dirty="0" err="1"/>
              <a:t>ра¬стёртого</a:t>
            </a:r>
            <a:r>
              <a:rPr lang="ru-RU" sz="2400" i="1" dirty="0"/>
              <a:t> в порошок серебра, пропитывали олифой и ставили в русскую печь. (13) После закалки огнём икона обретала новый золотистый цвет. (14) А позже эти приёмы стали использовать для изготовления расписной деревянной посуды.</a:t>
            </a:r>
          </a:p>
          <a:p>
            <a:pPr marL="0" indent="0" algn="just">
              <a:buNone/>
            </a:pPr>
            <a:r>
              <a:rPr lang="ru-RU" sz="2400" i="1" dirty="0" smtClean="0"/>
              <a:t>	(</a:t>
            </a:r>
            <a:r>
              <a:rPr lang="ru-RU" sz="2400" i="1" dirty="0"/>
              <a:t>15) Сегодня для народного хохломского промысла нет границ! (16) Хохломская роспись вышла из традиционных рамок — трёхцветные узоры можно увидеть на бусах, серёжках, ёлочных игрушках, рисовальных наборах, даже на валенках и варежках.</a:t>
            </a:r>
          </a:p>
        </p:txBody>
      </p:sp>
    </p:spTree>
    <p:extLst>
      <p:ext uri="{BB962C8B-B14F-4D97-AF65-F5344CB8AC3E}">
        <p14:creationId xmlns:p14="http://schemas.microsoft.com/office/powerpoint/2010/main" val="3884270533"/>
      </p:ext>
    </p:extLst>
  </p:cSld>
  <p:clrMapOvr>
    <a:masterClrMapping/>
  </p:clrMapOvr>
  <p:transition spd="slow">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lstStyle/>
          <a:p>
            <a:pPr algn="ctr"/>
            <a:r>
              <a:rPr lang="ru-RU" dirty="0" smtClean="0"/>
              <a:t>Разбор заданий </a:t>
            </a:r>
            <a:r>
              <a:rPr lang="ru-RU" dirty="0" err="1" smtClean="0"/>
              <a:t>цт</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4113206458"/>
              </p:ext>
            </p:extLst>
          </p:nvPr>
        </p:nvGraphicFramePr>
        <p:xfrm>
          <a:off x="251520" y="1124744"/>
          <a:ext cx="8686800" cy="5532120"/>
        </p:xfrm>
        <a:graphic>
          <a:graphicData uri="http://schemas.openxmlformats.org/drawingml/2006/table">
            <a:tbl>
              <a:tblPr firstRow="1" bandRow="1">
                <a:tableStyleId>{5C22544A-7EE6-4342-B048-85BDC9FD1C3A}</a:tableStyleId>
              </a:tblPr>
              <a:tblGrid>
                <a:gridCol w="6480720"/>
                <a:gridCol w="2206080"/>
              </a:tblGrid>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1" i="0" u="none" strike="noStrike" kern="1200" cap="none" spc="0" normalizeH="0" baseline="0" noProof="0" dirty="0" smtClean="0">
                          <a:ln>
                            <a:noFill/>
                          </a:ln>
                          <a:solidFill>
                            <a:schemeClr val="bg1"/>
                          </a:solidFill>
                          <a:effectLst/>
                          <a:uLnTx/>
                          <a:uFillTx/>
                          <a:latin typeface="+mn-lt"/>
                        </a:rPr>
                        <a:t>19. Прочитайте текст и определите, на какие вопросы в тексте нет ответов:</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schemeClr val="bg1"/>
                          </a:solidFill>
                          <a:effectLst/>
                          <a:uLnTx/>
                          <a:uFillTx/>
                          <a:latin typeface="+mn-lt"/>
                        </a:rPr>
                        <a:t>1) Где находится село Хохлома? </a:t>
                      </a:r>
                      <a:r>
                        <a:rPr kumimoji="0" lang="ru-RU" sz="1500" b="1" i="0" u="none" strike="noStrike" kern="1200" cap="none" spc="0" normalizeH="0" baseline="0" noProof="0" dirty="0" smtClean="0">
                          <a:ln>
                            <a:noFill/>
                          </a:ln>
                          <a:solidFill>
                            <a:schemeClr val="bg1"/>
                          </a:solidFill>
                          <a:effectLst/>
                          <a:uLnTx/>
                          <a:uFillTx/>
                          <a:latin typeface="+mn-lt"/>
                        </a:rPr>
                        <a:t>(1)</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schemeClr val="bg1"/>
                          </a:solidFill>
                          <a:effectLst/>
                          <a:uLnTx/>
                          <a:uFillTx/>
                          <a:latin typeface="+mn-lt"/>
                        </a:rPr>
                        <a:t>2) Сколько есть разных версий возникновения хохломского промысла?</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schemeClr val="bg1"/>
                          </a:solidFill>
                          <a:effectLst/>
                          <a:uLnTx/>
                          <a:uFillTx/>
                          <a:latin typeface="+mn-lt"/>
                        </a:rPr>
                        <a:t>3) Каковы излюбленные сюжеты хохломской росписи?</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schemeClr val="bg1"/>
                          </a:solidFill>
                          <a:effectLst/>
                          <a:uLnTx/>
                          <a:uFillTx/>
                          <a:latin typeface="+mn-lt"/>
                        </a:rPr>
                        <a:t>4) Почему легендарный мастер-иконописец исчез? </a:t>
                      </a:r>
                      <a:r>
                        <a:rPr kumimoji="0" lang="ru-RU" sz="1500" b="1" i="0" u="none" strike="noStrike" kern="1200" cap="none" spc="0" normalizeH="0" baseline="0" noProof="0" dirty="0" smtClean="0">
                          <a:ln>
                            <a:noFill/>
                          </a:ln>
                          <a:solidFill>
                            <a:schemeClr val="bg1"/>
                          </a:solidFill>
                          <a:effectLst/>
                          <a:uLnTx/>
                          <a:uFillTx/>
                          <a:latin typeface="+mn-lt"/>
                        </a:rPr>
                        <a:t>(6)</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schemeClr val="bg1"/>
                          </a:solidFill>
                          <a:effectLst/>
                          <a:uLnTx/>
                          <a:uFillTx/>
                          <a:latin typeface="+mn-lt"/>
                        </a:rPr>
                        <a:t>5) Какие приёмы использовались для золочения икон без золота?    </a:t>
                      </a:r>
                    </a:p>
                    <a:p>
                      <a:pPr marL="3657600" marR="0" lvl="8"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schemeClr val="bg1"/>
                          </a:solidFill>
                          <a:effectLst/>
                          <a:uLnTx/>
                          <a:uFillTx/>
                          <a:latin typeface="+mn-lt"/>
                        </a:rPr>
                        <a:t> </a:t>
                      </a:r>
                      <a:r>
                        <a:rPr kumimoji="0" lang="ru-RU" sz="1500" b="1" i="0" u="none" strike="noStrike" kern="1200" cap="none" spc="0" normalizeH="0" baseline="0" noProof="0" dirty="0" smtClean="0">
                          <a:ln>
                            <a:noFill/>
                          </a:ln>
                          <a:solidFill>
                            <a:schemeClr val="bg1"/>
                          </a:solidFill>
                          <a:effectLst/>
                          <a:uLnTx/>
                          <a:uFillTx/>
                          <a:latin typeface="+mn-lt"/>
                        </a:rPr>
                        <a:t>(12– 13)</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schemeClr val="bg1"/>
                          </a:solidFill>
                          <a:effectLst/>
                          <a:uLnTx/>
                          <a:uFillTx/>
                          <a:latin typeface="+mn-lt"/>
                        </a:rPr>
                        <a:t>2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schemeClr val="bg1"/>
                          </a:solidFill>
                          <a:effectLst/>
                          <a:uLnTx/>
                          <a:uFillTx/>
                          <a:latin typeface="+mn-lt"/>
                        </a:rPr>
                        <a:t>3</a:t>
                      </a:r>
                      <a:endParaRPr kumimoji="0" lang="ru-RU" sz="1600" b="0" i="0" u="none" strike="noStrike" kern="1200" cap="none" spc="0" normalizeH="0" baseline="0" noProof="0" dirty="0" smtClean="0">
                        <a:ln>
                          <a:noFill/>
                        </a:ln>
                        <a:solidFill>
                          <a:schemeClr val="bg1"/>
                        </a:solidFill>
                        <a:effectLst/>
                        <a:uLnTx/>
                        <a:uFillTx/>
                        <a:latin typeface="+mn-lt"/>
                      </a:endParaRPr>
                    </a:p>
                  </a:txBody>
                  <a:tcPr/>
                </a:tc>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1" i="0" u="none" strike="noStrike" kern="1200" cap="none" spc="0" normalizeH="0" baseline="0" noProof="0" dirty="0" smtClean="0">
                          <a:ln>
                            <a:noFill/>
                          </a:ln>
                          <a:solidFill>
                            <a:prstClr val="black"/>
                          </a:solidFill>
                          <a:effectLst/>
                          <a:uLnTx/>
                          <a:uFillTx/>
                          <a:latin typeface="+mn-lt"/>
                        </a:rPr>
                        <a:t>20. Укажите, какие из приведённых характеристик соответствуют данному тексту:</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prstClr val="black"/>
                          </a:solidFill>
                          <a:effectLst/>
                          <a:uLnTx/>
                          <a:uFillTx/>
                          <a:latin typeface="+mn-lt"/>
                        </a:rPr>
                        <a:t>1) публицистический стиль речи;</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prstClr val="black"/>
                          </a:solidFill>
                          <a:effectLst/>
                          <a:uLnTx/>
                          <a:uFillTx/>
                          <a:latin typeface="+mn-lt"/>
                        </a:rPr>
                        <a:t>2) научный стиль речи;</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prstClr val="black"/>
                          </a:solidFill>
                          <a:effectLst/>
                          <a:uLnTx/>
                          <a:uFillTx/>
                          <a:latin typeface="+mn-lt"/>
                        </a:rPr>
                        <a:t>3) тип речи – повествование с элементами описания;</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prstClr val="black"/>
                          </a:solidFill>
                          <a:effectLst/>
                          <a:uLnTx/>
                          <a:uFillTx/>
                          <a:latin typeface="+mn-lt"/>
                        </a:rPr>
                        <a:t>4) тип речи – рассуждение;</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prstClr val="black"/>
                          </a:solidFill>
                          <a:effectLst/>
                          <a:uLnTx/>
                          <a:uFillTx/>
                          <a:latin typeface="+mn-lt"/>
                        </a:rPr>
                        <a:t>5) задача речи – описать излюбленные сюжеты современной хохломской росписи.</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mn-lt"/>
                        </a:rPr>
                        <a:t>1 </a:t>
                      </a:r>
                      <a:r>
                        <a:rPr kumimoji="0" lang="ru-RU" sz="1600" b="0" i="0" u="none" strike="noStrike" kern="1200" cap="none" spc="0" normalizeH="0" baseline="0" noProof="0" dirty="0" smtClean="0">
                          <a:ln>
                            <a:noFill/>
                          </a:ln>
                          <a:solidFill>
                            <a:prstClr val="black"/>
                          </a:solidFill>
                          <a:effectLst/>
                          <a:uLnTx/>
                          <a:uFillTx/>
                          <a:latin typeface="+mn-lt"/>
                        </a:rPr>
                        <a:t>(задача – заинтересовать)</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mn-lt"/>
                        </a:rPr>
                        <a:t>3 </a:t>
                      </a:r>
                      <a:r>
                        <a:rPr kumimoji="0" lang="ru-RU" sz="1600" b="0" i="0" u="none" strike="noStrike" kern="1200" cap="none" spc="0" normalizeH="0" baseline="0" noProof="0" dirty="0" smtClean="0">
                          <a:ln>
                            <a:noFill/>
                          </a:ln>
                          <a:solidFill>
                            <a:prstClr val="black"/>
                          </a:solidFill>
                          <a:effectLst/>
                          <a:uLnTx/>
                          <a:uFillTx/>
                          <a:latin typeface="+mn-lt"/>
                        </a:rPr>
                        <a:t>(случай с мастером + описание приёмов золочения икон)</a:t>
                      </a:r>
                    </a:p>
                  </a:txBody>
                  <a:tcPr/>
                </a:tc>
              </a:tr>
              <a:tr h="370840">
                <a:tc>
                  <a:txBody>
                    <a:bodyPr/>
                    <a:lstStyle/>
                    <a:p>
                      <a:pPr lvl="0"/>
                      <a:r>
                        <a:rPr lang="ru-RU" sz="1500" b="1" dirty="0" smtClean="0"/>
                        <a:t>21. Укажите языковые средства, с помощью которых связаны между собой 8-е и 9-е предложения:</a:t>
                      </a:r>
                    </a:p>
                    <a:p>
                      <a:pPr lvl="1"/>
                      <a:r>
                        <a:rPr lang="ru-RU" sz="1500" b="0" dirty="0" smtClean="0"/>
                        <a:t>1) лексический повтор;</a:t>
                      </a:r>
                    </a:p>
                    <a:p>
                      <a:pPr lvl="1"/>
                      <a:r>
                        <a:rPr lang="ru-RU" sz="1500" b="0" dirty="0" smtClean="0"/>
                        <a:t>2) синонимическая замена;</a:t>
                      </a:r>
                    </a:p>
                    <a:p>
                      <a:pPr lvl="1"/>
                      <a:r>
                        <a:rPr lang="ru-RU" sz="1500" b="0" dirty="0" smtClean="0"/>
                        <a:t>3) союз;</a:t>
                      </a:r>
                    </a:p>
                    <a:p>
                      <a:pPr lvl="1"/>
                      <a:r>
                        <a:rPr lang="ru-RU" sz="1500" b="0" dirty="0" smtClean="0"/>
                        <a:t>4) местоимение;</a:t>
                      </a:r>
                    </a:p>
                    <a:p>
                      <a:pPr lvl="1"/>
                      <a:r>
                        <a:rPr lang="ru-RU" sz="1500" b="0" dirty="0" smtClean="0"/>
                        <a:t>5) одинаковый порядок слов.</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mn-lt"/>
                        </a:rPr>
                        <a:t>3 </a:t>
                      </a:r>
                      <a:r>
                        <a:rPr kumimoji="0" lang="ru-RU" sz="1600" b="0" i="0" u="none" strike="noStrike" kern="1200" cap="none" spc="0" normalizeH="0" baseline="0" noProof="0" dirty="0" smtClean="0">
                          <a:ln>
                            <a:noFill/>
                          </a:ln>
                          <a:solidFill>
                            <a:prstClr val="black"/>
                          </a:solidFill>
                          <a:effectLst/>
                          <a:uLnTx/>
                          <a:uFillTx/>
                          <a:latin typeface="+mn-lt"/>
                        </a:rPr>
                        <a:t>(но)</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mn-lt"/>
                        </a:rPr>
                        <a:t>4 </a:t>
                      </a:r>
                      <a:r>
                        <a:rPr kumimoji="0" lang="ru-RU" sz="1600" b="0" i="0" u="none" strike="noStrike" kern="1200" cap="none" spc="0" normalizeH="0" baseline="0" noProof="0" dirty="0" smtClean="0">
                          <a:ln>
                            <a:noFill/>
                          </a:ln>
                          <a:solidFill>
                            <a:prstClr val="black"/>
                          </a:solidFill>
                          <a:effectLst/>
                          <a:uLnTx/>
                          <a:uFillTx/>
                          <a:latin typeface="+mn-lt"/>
                        </a:rPr>
                        <a:t>(его)</a:t>
                      </a:r>
                    </a:p>
                  </a:txBody>
                  <a:tcPr/>
                </a:tc>
              </a:tr>
            </a:tbl>
          </a:graphicData>
        </a:graphic>
      </p:graphicFrame>
    </p:spTree>
    <p:extLst>
      <p:ext uri="{BB962C8B-B14F-4D97-AF65-F5344CB8AC3E}">
        <p14:creationId xmlns:p14="http://schemas.microsoft.com/office/powerpoint/2010/main" val="1207970873"/>
      </p:ext>
    </p:extLst>
  </p:cSld>
  <p:clrMapOvr>
    <a:masterClrMapping/>
  </p:clrMapOvr>
  <p:transition spd="slow">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lstStyle/>
          <a:p>
            <a:pPr algn="ctr"/>
            <a:r>
              <a:rPr lang="ru-RU" dirty="0" smtClean="0"/>
              <a:t>Разбор заданий </a:t>
            </a:r>
            <a:r>
              <a:rPr lang="ru-RU" dirty="0" err="1" smtClean="0"/>
              <a:t>цт</a:t>
            </a:r>
            <a:endParaRPr lang="ru-RU" dirty="0"/>
          </a:p>
        </p:txBody>
      </p:sp>
      <p:sp>
        <p:nvSpPr>
          <p:cNvPr id="3" name="Объект 2"/>
          <p:cNvSpPr>
            <a:spLocks noGrp="1"/>
          </p:cNvSpPr>
          <p:nvPr>
            <p:ph idx="1"/>
          </p:nvPr>
        </p:nvSpPr>
        <p:spPr>
          <a:xfrm>
            <a:off x="251520" y="1268760"/>
            <a:ext cx="8686800" cy="5400600"/>
          </a:xfrm>
        </p:spPr>
        <p:txBody>
          <a:bodyPr>
            <a:normAutofit fontScale="70000" lnSpcReduction="20000"/>
          </a:bodyPr>
          <a:lstStyle/>
          <a:p>
            <a:pPr marL="0" indent="0" algn="ctr">
              <a:buNone/>
            </a:pPr>
            <a:r>
              <a:rPr lang="ru-RU" sz="2400" b="1" i="1" dirty="0"/>
              <a:t>Текст 7 к заданиям 22 – 24 </a:t>
            </a:r>
          </a:p>
          <a:p>
            <a:pPr marL="0" indent="0" algn="just">
              <a:buNone/>
            </a:pPr>
            <a:r>
              <a:rPr lang="ru-RU" sz="2400" b="1" i="1" dirty="0"/>
              <a:t>    </a:t>
            </a:r>
            <a:endParaRPr lang="ru-RU" sz="2400" b="1" i="1" dirty="0" smtClean="0"/>
          </a:p>
          <a:p>
            <a:pPr marL="0" indent="0" algn="just">
              <a:buNone/>
            </a:pPr>
            <a:r>
              <a:rPr lang="ru-RU" sz="2400" b="1" i="1" dirty="0"/>
              <a:t>	</a:t>
            </a:r>
            <a:r>
              <a:rPr lang="ru-RU" sz="2400" b="1" i="1" dirty="0" smtClean="0"/>
              <a:t> </a:t>
            </a:r>
            <a:r>
              <a:rPr lang="ru-RU" sz="2400" i="1" dirty="0"/>
              <a:t>(1) Нравственный климат в государстве определяется степенью культуры общества. (2) А культура – это прежде всего результат знаний, упорядоченных и сочетающихся с осознанием их недостаточности.</a:t>
            </a:r>
          </a:p>
          <a:p>
            <a:pPr marL="0" indent="0" algn="just">
              <a:buNone/>
            </a:pPr>
            <a:r>
              <a:rPr lang="ru-RU" sz="2400" i="1" dirty="0" smtClean="0"/>
              <a:t>	(</a:t>
            </a:r>
            <a:r>
              <a:rPr lang="ru-RU" sz="2400" i="1" dirty="0"/>
              <a:t>3) В самом деле, чем больше человек знает, тем яснее он понимает недостаток своих знаний. ( 4) Отсюда особая осторожность и тактичность подлинно знающих людей и — рядом с ними — чрезвычайная самоуверенность полузнаек.</a:t>
            </a:r>
          </a:p>
          <a:p>
            <a:pPr marL="0" indent="0" algn="just">
              <a:buNone/>
            </a:pPr>
            <a:r>
              <a:rPr lang="ru-RU" sz="2400" i="1" dirty="0" smtClean="0"/>
              <a:t>	(</a:t>
            </a:r>
            <a:r>
              <a:rPr lang="ru-RU" sz="2400" i="1" dirty="0"/>
              <a:t>5) Полузнайка думает, что знает всё, и прежде всего рецепты благополучия человечества. (6) И он всегда находит быстрый выход из временных затруднений. (7) Полузнайке кажется, что учёный или просто культурный человек — плохой проводник его самоуверенных идей и, более того, ещё и живой укор его невежеству. (8) Некультурность видна во всём облике полузнайки, в его поведении . (9) Он агрессивен в своём мировоззрении, в отношении к природе, к истории, к классическим и недавно появившимся течениям в искусстве. (10) Одним словом, полузнайка ведёт себя так, как будто бы он находится в полузнакомом ему лесу в сумерках: стволы деревьев он принимает за разбойников, стремящихся на него напасть, он не видит дороги и с радостью бросается на всё, что покажется ему дорогой или тропинкой.</a:t>
            </a:r>
          </a:p>
          <a:p>
            <a:pPr marL="0" indent="0" algn="just">
              <a:buNone/>
            </a:pPr>
            <a:r>
              <a:rPr lang="ru-RU" sz="2400" i="1" dirty="0" smtClean="0"/>
              <a:t>	(</a:t>
            </a:r>
            <a:r>
              <a:rPr lang="ru-RU" sz="2400" i="1" dirty="0"/>
              <a:t>11) Таким образом, полузнайство воспитывает очень опасные черты характера, поведения, отношения к окружающему миру. (12) Полузнайство — это опаснейшая социальная болезнь.</a:t>
            </a:r>
          </a:p>
        </p:txBody>
      </p:sp>
    </p:spTree>
    <p:extLst>
      <p:ext uri="{BB962C8B-B14F-4D97-AF65-F5344CB8AC3E}">
        <p14:creationId xmlns:p14="http://schemas.microsoft.com/office/powerpoint/2010/main" val="3343198773"/>
      </p:ext>
    </p:extLst>
  </p:cSld>
  <p:clrMapOvr>
    <a:masterClrMapping/>
  </p:clrMapOvr>
  <p:transition spd="slow">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lstStyle/>
          <a:p>
            <a:pPr algn="ctr"/>
            <a:r>
              <a:rPr lang="ru-RU" dirty="0" smtClean="0"/>
              <a:t>Разбор заданий </a:t>
            </a:r>
            <a:r>
              <a:rPr lang="ru-RU" dirty="0" err="1" smtClean="0"/>
              <a:t>цт</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595347415"/>
              </p:ext>
            </p:extLst>
          </p:nvPr>
        </p:nvGraphicFramePr>
        <p:xfrm>
          <a:off x="251520" y="1124744"/>
          <a:ext cx="8686800" cy="5303520"/>
        </p:xfrm>
        <a:graphic>
          <a:graphicData uri="http://schemas.openxmlformats.org/drawingml/2006/table">
            <a:tbl>
              <a:tblPr firstRow="1" bandRow="1">
                <a:tableStyleId>{5C22544A-7EE6-4342-B048-85BDC9FD1C3A}</a:tableStyleId>
              </a:tblPr>
              <a:tblGrid>
                <a:gridCol w="6480720"/>
                <a:gridCol w="2206080"/>
              </a:tblGrid>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1" i="0" u="none" strike="noStrike" kern="1200" cap="none" spc="0" normalizeH="0" baseline="0" noProof="0" dirty="0" smtClean="0">
                          <a:ln>
                            <a:noFill/>
                          </a:ln>
                          <a:solidFill>
                            <a:schemeClr val="bg1"/>
                          </a:solidFill>
                          <a:effectLst/>
                          <a:uLnTx/>
                          <a:uFillTx/>
                          <a:latin typeface="+mn-lt"/>
                        </a:rPr>
                        <a:t>22. Прочитайте текст и определите, какие утверждения </a:t>
                      </a:r>
                      <a:r>
                        <a:rPr kumimoji="0" lang="ru-RU" sz="1500" b="1" i="0" u="sng" strike="noStrike" kern="1200" cap="none" spc="0" normalizeH="0" baseline="0" noProof="0" dirty="0" smtClean="0">
                          <a:ln>
                            <a:noFill/>
                          </a:ln>
                          <a:solidFill>
                            <a:schemeClr val="bg1"/>
                          </a:solidFill>
                          <a:effectLst/>
                          <a:uLnTx/>
                          <a:uFillTx/>
                          <a:latin typeface="+mn-lt"/>
                        </a:rPr>
                        <a:t>противоречат </a:t>
                      </a:r>
                      <a:r>
                        <a:rPr kumimoji="0" lang="ru-RU" sz="1500" b="1" i="0" u="none" strike="noStrike" kern="1200" cap="none" spc="0" normalizeH="0" baseline="0" noProof="0" dirty="0" smtClean="0">
                          <a:ln>
                            <a:noFill/>
                          </a:ln>
                          <a:solidFill>
                            <a:schemeClr val="bg1"/>
                          </a:solidFill>
                          <a:effectLst/>
                          <a:uLnTx/>
                          <a:uFillTx/>
                          <a:latin typeface="+mn-lt"/>
                        </a:rPr>
                        <a:t>точке зрения автора:</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schemeClr val="bg1"/>
                          </a:solidFill>
                          <a:effectLst/>
                          <a:uLnTx/>
                          <a:uFillTx/>
                          <a:latin typeface="+mn-lt"/>
                        </a:rPr>
                        <a:t>1) Культура предполагает овладение определённой суммой знаний</a:t>
                      </a:r>
                      <a:r>
                        <a:rPr kumimoji="0" lang="ru-RU" sz="1500" b="1" i="0" u="none" strike="noStrike" kern="1200" cap="none" spc="0" normalizeH="0" baseline="0" noProof="0" dirty="0" smtClean="0">
                          <a:ln>
                            <a:noFill/>
                          </a:ln>
                          <a:solidFill>
                            <a:schemeClr val="bg1"/>
                          </a:solidFill>
                          <a:effectLst/>
                          <a:uLnTx/>
                          <a:uFillTx/>
                          <a:latin typeface="+mn-lt"/>
                        </a:rPr>
                        <a:t>.(2)</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schemeClr val="bg1"/>
                          </a:solidFill>
                          <a:effectLst/>
                          <a:uLnTx/>
                          <a:uFillTx/>
                          <a:latin typeface="+mn-lt"/>
                        </a:rPr>
                        <a:t>2) Полузнайкам свойственны самоуверенность и агрессивность</a:t>
                      </a:r>
                      <a:r>
                        <a:rPr kumimoji="0" lang="ru-RU" sz="1500" b="1" i="0" u="none" strike="noStrike" kern="1200" cap="none" spc="0" normalizeH="0" baseline="0" noProof="0" dirty="0" smtClean="0">
                          <a:ln>
                            <a:noFill/>
                          </a:ln>
                          <a:solidFill>
                            <a:schemeClr val="bg1"/>
                          </a:solidFill>
                          <a:effectLst/>
                          <a:uLnTx/>
                          <a:uFillTx/>
                          <a:latin typeface="+mn-lt"/>
                        </a:rPr>
                        <a:t>.(5, 9)</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schemeClr val="bg1"/>
                          </a:solidFill>
                          <a:effectLst/>
                          <a:uLnTx/>
                          <a:uFillTx/>
                          <a:latin typeface="+mn-lt"/>
                        </a:rPr>
                        <a:t>3) Полузнаек отличает </a:t>
                      </a:r>
                      <a:r>
                        <a:rPr kumimoji="0" lang="ru-RU" sz="1500" b="0" i="0" u="sng" strike="noStrike" kern="1200" cap="none" spc="0" normalizeH="0" baseline="0" noProof="0" dirty="0" smtClean="0">
                          <a:ln>
                            <a:noFill/>
                          </a:ln>
                          <a:solidFill>
                            <a:schemeClr val="bg1"/>
                          </a:solidFill>
                          <a:effectLst/>
                          <a:uLnTx/>
                          <a:uFillTx/>
                          <a:latin typeface="+mn-lt"/>
                        </a:rPr>
                        <a:t>уважение</a:t>
                      </a:r>
                      <a:r>
                        <a:rPr kumimoji="0" lang="ru-RU" sz="1500" b="0" i="0" u="none" strike="noStrike" kern="1200" cap="none" spc="0" normalizeH="0" baseline="0" noProof="0" dirty="0" smtClean="0">
                          <a:ln>
                            <a:noFill/>
                          </a:ln>
                          <a:solidFill>
                            <a:schemeClr val="bg1"/>
                          </a:solidFill>
                          <a:effectLst/>
                          <a:uLnTx/>
                          <a:uFillTx/>
                          <a:latin typeface="+mn-lt"/>
                        </a:rPr>
                        <a:t> к науке и учёным. </a:t>
                      </a:r>
                      <a:r>
                        <a:rPr kumimoji="0" lang="ru-RU" sz="1500" b="1" i="0" u="none" strike="noStrike" kern="1200" cap="none" spc="0" normalizeH="0" baseline="0" noProof="0" dirty="0" smtClean="0">
                          <a:ln>
                            <a:noFill/>
                          </a:ln>
                          <a:solidFill>
                            <a:schemeClr val="bg1"/>
                          </a:solidFill>
                          <a:effectLst/>
                          <a:uLnTx/>
                          <a:uFillTx/>
                          <a:latin typeface="+mn-lt"/>
                        </a:rPr>
                        <a:t>(7)</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schemeClr val="bg1"/>
                          </a:solidFill>
                          <a:effectLst/>
                          <a:uLnTx/>
                          <a:uFillTx/>
                          <a:latin typeface="+mn-lt"/>
                        </a:rPr>
                        <a:t>4) Полузнайство – безобидная </a:t>
                      </a:r>
                      <a:r>
                        <a:rPr kumimoji="0" lang="ru-RU" sz="1500" b="0" i="0" u="sng" strike="noStrike" kern="1200" cap="none" spc="0" normalizeH="0" baseline="0" noProof="0" dirty="0" smtClean="0">
                          <a:ln>
                            <a:noFill/>
                          </a:ln>
                          <a:solidFill>
                            <a:schemeClr val="bg1"/>
                          </a:solidFill>
                          <a:effectLst/>
                          <a:uLnTx/>
                          <a:uFillTx/>
                          <a:latin typeface="+mn-lt"/>
                        </a:rPr>
                        <a:t>мелочь </a:t>
                      </a:r>
                      <a:r>
                        <a:rPr kumimoji="0" lang="ru-RU" sz="1500" b="0" i="0" u="none" strike="noStrike" kern="1200" cap="none" spc="0" normalizeH="0" baseline="0" noProof="0" dirty="0" smtClean="0">
                          <a:ln>
                            <a:noFill/>
                          </a:ln>
                          <a:solidFill>
                            <a:schemeClr val="bg1"/>
                          </a:solidFill>
                          <a:effectLst/>
                          <a:uLnTx/>
                          <a:uFillTx/>
                          <a:latin typeface="+mn-lt"/>
                        </a:rPr>
                        <a:t>в поведении людей. </a:t>
                      </a:r>
                      <a:r>
                        <a:rPr kumimoji="0" lang="ru-RU" sz="1500" b="1" i="0" u="none" strike="noStrike" kern="1200" cap="none" spc="0" normalizeH="0" baseline="0" noProof="0" dirty="0" smtClean="0">
                          <a:ln>
                            <a:noFill/>
                          </a:ln>
                          <a:solidFill>
                            <a:schemeClr val="bg1"/>
                          </a:solidFill>
                          <a:effectLst/>
                          <a:uLnTx/>
                          <a:uFillTx/>
                          <a:latin typeface="+mn-lt"/>
                        </a:rPr>
                        <a:t>(11 – 12 )</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schemeClr val="bg1"/>
                          </a:solidFill>
                          <a:effectLst/>
                          <a:uLnTx/>
                          <a:uFillTx/>
                          <a:latin typeface="+mn-lt"/>
                        </a:rPr>
                        <a:t>5) Подлинно образованные люди понимают ограниченность своих знаний. </a:t>
                      </a:r>
                      <a:r>
                        <a:rPr kumimoji="0" lang="ru-RU" sz="1500" b="1" i="0" u="none" strike="noStrike" kern="1200" cap="none" spc="0" normalizeH="0" baseline="0" noProof="0" dirty="0" smtClean="0">
                          <a:ln>
                            <a:noFill/>
                          </a:ln>
                          <a:solidFill>
                            <a:schemeClr val="bg1"/>
                          </a:solidFill>
                          <a:effectLst/>
                          <a:uLnTx/>
                          <a:uFillTx/>
                          <a:latin typeface="+mn-lt"/>
                        </a:rPr>
                        <a:t>(3)</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schemeClr val="bg1"/>
                          </a:solidFill>
                          <a:effectLst/>
                          <a:uLnTx/>
                          <a:uFillTx/>
                          <a:latin typeface="+mn-lt"/>
                        </a:rPr>
                        <a:t>3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schemeClr val="bg1"/>
                          </a:solidFill>
                          <a:effectLst/>
                          <a:uLnTx/>
                          <a:uFillTx/>
                          <a:latin typeface="+mn-lt"/>
                        </a:rPr>
                        <a:t>4</a:t>
                      </a:r>
                      <a:endParaRPr kumimoji="0" lang="ru-RU" sz="1600" b="0" i="0" u="none" strike="noStrike" kern="1200" cap="none" spc="0" normalizeH="0" baseline="0" noProof="0" dirty="0" smtClean="0">
                        <a:ln>
                          <a:noFill/>
                        </a:ln>
                        <a:solidFill>
                          <a:schemeClr val="bg1"/>
                        </a:solidFill>
                        <a:effectLst/>
                        <a:uLnTx/>
                        <a:uFillTx/>
                        <a:latin typeface="+mn-lt"/>
                      </a:endParaRPr>
                    </a:p>
                  </a:txBody>
                  <a:tcPr/>
                </a:tc>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1" i="0" u="none" strike="noStrike" kern="1200" cap="none" spc="0" normalizeH="0" baseline="0" noProof="0" dirty="0" smtClean="0">
                          <a:ln>
                            <a:noFill/>
                          </a:ln>
                          <a:solidFill>
                            <a:prstClr val="black"/>
                          </a:solidFill>
                          <a:effectLst/>
                          <a:uLnTx/>
                          <a:uFillTx/>
                          <a:latin typeface="+mn-lt"/>
                        </a:rPr>
                        <a:t>23. Укажите, какие из приведённых характеристик соответствуют данному тексту:</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prstClr val="black"/>
                          </a:solidFill>
                          <a:effectLst/>
                          <a:uLnTx/>
                          <a:uFillTx/>
                          <a:latin typeface="+mn-lt"/>
                        </a:rPr>
                        <a:t>1) публицистический стиль речи;</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prstClr val="black"/>
                          </a:solidFill>
                          <a:effectLst/>
                          <a:uLnTx/>
                          <a:uFillTx/>
                          <a:latin typeface="+mn-lt"/>
                        </a:rPr>
                        <a:t>2) научный стиль речи;</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prstClr val="black"/>
                          </a:solidFill>
                          <a:effectLst/>
                          <a:uLnTx/>
                          <a:uFillTx/>
                          <a:latin typeface="+mn-lt"/>
                        </a:rPr>
                        <a:t>3) тип речи – рассуждение с элементами описания;</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prstClr val="black"/>
                          </a:solidFill>
                          <a:effectLst/>
                          <a:uLnTx/>
                          <a:uFillTx/>
                          <a:latin typeface="+mn-lt"/>
                        </a:rPr>
                        <a:t>4) тип речи – повествование;</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prstClr val="black"/>
                          </a:solidFill>
                          <a:effectLst/>
                          <a:uLnTx/>
                          <a:uFillTx/>
                          <a:latin typeface="+mn-lt"/>
                        </a:rPr>
                        <a:t>5) задача речи – показать путь достижения всеобщего благополучия.</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mn-lt"/>
                        </a:rPr>
                        <a:t>1 </a:t>
                      </a:r>
                      <a:r>
                        <a:rPr kumimoji="0" lang="ru-RU" sz="1600" b="0" i="0" u="none" strike="noStrike" kern="1200" cap="none" spc="0" normalizeH="0" baseline="0" noProof="0" dirty="0" smtClean="0">
                          <a:ln>
                            <a:noFill/>
                          </a:ln>
                          <a:solidFill>
                            <a:prstClr val="black"/>
                          </a:solidFill>
                          <a:effectLst/>
                          <a:uLnTx/>
                          <a:uFillTx/>
                          <a:latin typeface="+mn-lt"/>
                        </a:rPr>
                        <a:t>(задача – убедить, доказать)</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mn-lt"/>
                        </a:rPr>
                        <a:t>3 </a:t>
                      </a:r>
                      <a:r>
                        <a:rPr kumimoji="0" lang="ru-RU" sz="1600" b="0" i="0" u="none" strike="noStrike" kern="1200" cap="none" spc="0" normalizeH="0" baseline="0" noProof="0" dirty="0" smtClean="0">
                          <a:ln>
                            <a:noFill/>
                          </a:ln>
                          <a:solidFill>
                            <a:prstClr val="black"/>
                          </a:solidFill>
                          <a:effectLst/>
                          <a:uLnTx/>
                          <a:uFillTx/>
                          <a:latin typeface="+mn-lt"/>
                        </a:rPr>
                        <a:t>(аргументация+ описание понятия полузнайства)</a:t>
                      </a:r>
                    </a:p>
                  </a:txBody>
                  <a:tcPr/>
                </a:tc>
              </a:tr>
              <a:tr h="370840">
                <a:tc>
                  <a:txBody>
                    <a:bodyPr/>
                    <a:lstStyle/>
                    <a:p>
                      <a:pPr lvl="0"/>
                      <a:r>
                        <a:rPr lang="ru-RU" sz="1500" b="1" dirty="0" smtClean="0"/>
                        <a:t>24. Укажите языковые средства, с помощью которых связаны между собой 5-е и 6-е предложения:</a:t>
                      </a:r>
                    </a:p>
                    <a:p>
                      <a:pPr lvl="1"/>
                      <a:r>
                        <a:rPr lang="ru-RU" sz="1500" b="0" dirty="0" smtClean="0"/>
                        <a:t>1) лексические повторы;</a:t>
                      </a:r>
                    </a:p>
                    <a:p>
                      <a:pPr lvl="1"/>
                      <a:r>
                        <a:rPr lang="ru-RU" sz="1500" b="0" dirty="0" smtClean="0"/>
                        <a:t>2) синонимическая замена;</a:t>
                      </a:r>
                    </a:p>
                    <a:p>
                      <a:pPr lvl="1"/>
                      <a:r>
                        <a:rPr lang="ru-RU" sz="1500" b="0" dirty="0" smtClean="0"/>
                        <a:t>3) союз;</a:t>
                      </a:r>
                    </a:p>
                    <a:p>
                      <a:pPr lvl="1"/>
                      <a:r>
                        <a:rPr lang="ru-RU" sz="1500" b="0" dirty="0" smtClean="0"/>
                        <a:t>4) местоимение;</a:t>
                      </a:r>
                    </a:p>
                    <a:p>
                      <a:pPr lvl="1"/>
                      <a:r>
                        <a:rPr lang="ru-RU" sz="1500" b="0" dirty="0" smtClean="0"/>
                        <a:t>5) одинаковый порядок слов.</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mn-lt"/>
                        </a:rPr>
                        <a:t>3 </a:t>
                      </a:r>
                      <a:r>
                        <a:rPr kumimoji="0" lang="ru-RU" sz="1600" b="0" i="0" u="none" strike="noStrike" kern="1200" cap="none" spc="0" normalizeH="0" baseline="0" noProof="0" dirty="0" smtClean="0">
                          <a:ln>
                            <a:noFill/>
                          </a:ln>
                          <a:solidFill>
                            <a:prstClr val="black"/>
                          </a:solidFill>
                          <a:effectLst/>
                          <a:uLnTx/>
                          <a:uFillTx/>
                          <a:latin typeface="+mn-lt"/>
                        </a:rPr>
                        <a:t>(и)</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mn-lt"/>
                        </a:rPr>
                        <a:t>4 </a:t>
                      </a:r>
                      <a:r>
                        <a:rPr kumimoji="0" lang="ru-RU" sz="1600" b="0" i="0" u="none" strike="noStrike" kern="1200" cap="none" spc="0" normalizeH="0" baseline="0" noProof="0" dirty="0" smtClean="0">
                          <a:ln>
                            <a:noFill/>
                          </a:ln>
                          <a:solidFill>
                            <a:prstClr val="black"/>
                          </a:solidFill>
                          <a:effectLst/>
                          <a:uLnTx/>
                          <a:uFillTx/>
                          <a:latin typeface="+mn-lt"/>
                        </a:rPr>
                        <a:t>(он)</a:t>
                      </a:r>
                    </a:p>
                  </a:txBody>
                  <a:tcPr/>
                </a:tc>
              </a:tr>
            </a:tbl>
          </a:graphicData>
        </a:graphic>
      </p:graphicFrame>
    </p:spTree>
    <p:extLst>
      <p:ext uri="{BB962C8B-B14F-4D97-AF65-F5344CB8AC3E}">
        <p14:creationId xmlns:p14="http://schemas.microsoft.com/office/powerpoint/2010/main" val="2933010882"/>
      </p:ext>
    </p:extLst>
  </p:cSld>
  <p:clrMapOvr>
    <a:masterClrMapping/>
  </p:clrMapOvr>
  <p:transition spd="slow">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lstStyle/>
          <a:p>
            <a:pPr algn="ctr"/>
            <a:r>
              <a:rPr lang="ru-RU" dirty="0" smtClean="0"/>
              <a:t>Разбор заданий </a:t>
            </a:r>
            <a:r>
              <a:rPr lang="ru-RU" dirty="0" err="1" smtClean="0"/>
              <a:t>цт</a:t>
            </a:r>
            <a:endParaRPr lang="ru-RU" dirty="0"/>
          </a:p>
        </p:txBody>
      </p:sp>
      <p:sp>
        <p:nvSpPr>
          <p:cNvPr id="3" name="Объект 2"/>
          <p:cNvSpPr>
            <a:spLocks noGrp="1"/>
          </p:cNvSpPr>
          <p:nvPr>
            <p:ph idx="1"/>
          </p:nvPr>
        </p:nvSpPr>
        <p:spPr>
          <a:xfrm>
            <a:off x="251520" y="1268760"/>
            <a:ext cx="8686800" cy="5400600"/>
          </a:xfrm>
        </p:spPr>
        <p:txBody>
          <a:bodyPr>
            <a:normAutofit fontScale="77500" lnSpcReduction="20000"/>
          </a:bodyPr>
          <a:lstStyle/>
          <a:p>
            <a:pPr marL="0" indent="0" algn="ctr">
              <a:buNone/>
            </a:pPr>
            <a:r>
              <a:rPr lang="ru-RU" sz="2400" b="1" i="1" dirty="0"/>
              <a:t>Текст 8 к заданиям 25 – 27 </a:t>
            </a:r>
          </a:p>
          <a:p>
            <a:pPr marL="0" indent="0" algn="just">
              <a:buNone/>
            </a:pPr>
            <a:r>
              <a:rPr lang="ru-RU" sz="2400" i="1" dirty="0"/>
              <a:t>     </a:t>
            </a:r>
            <a:endParaRPr lang="ru-RU" sz="2400" i="1" dirty="0" smtClean="0"/>
          </a:p>
          <a:p>
            <a:pPr marL="0" indent="0" algn="just">
              <a:buNone/>
            </a:pPr>
            <a:r>
              <a:rPr lang="ru-RU" sz="2400" i="1" dirty="0"/>
              <a:t>	</a:t>
            </a:r>
            <a:r>
              <a:rPr lang="ru-RU" sz="2400" i="1" dirty="0" smtClean="0"/>
              <a:t>(</a:t>
            </a:r>
            <a:r>
              <a:rPr lang="ru-RU" sz="2400" i="1" dirty="0"/>
              <a:t>1) Дом у </a:t>
            </a:r>
            <a:r>
              <a:rPr lang="ru-RU" sz="2400" i="1" dirty="0" err="1"/>
              <a:t>Песоцкого</a:t>
            </a:r>
            <a:r>
              <a:rPr lang="ru-RU" sz="2400" i="1" dirty="0"/>
              <a:t> был громадный, с колоннами, со львами, на которых облупилась штукатурка, и с лакеем у подъезда.</a:t>
            </a:r>
          </a:p>
          <a:p>
            <a:pPr marL="0" indent="0" algn="just">
              <a:buNone/>
            </a:pPr>
            <a:r>
              <a:rPr lang="ru-RU" sz="2400" i="1" dirty="0" smtClean="0"/>
              <a:t>	(</a:t>
            </a:r>
            <a:r>
              <a:rPr lang="ru-RU" sz="2400" i="1" dirty="0"/>
              <a:t>2) Старинный парк, угрюмый и строгий, разбитый на английский манер, тянулся чуть ли не целую версту от дома до реки и здесь оканчивался обрывистым, крутым глинистым берегом, на котором росли сосны с обнажившимися корнями, похожими на мохнатые лапы. (3) Внизу нелюдимо блестела вода, носились с жалобным, еле слышным писком кулики. (4) И всегда тут менялось настроение, что хоть садись и балладу пиши. (5) Зато около самого дома, во дворе и фруктовом саду, который вместе с питомником занимал десятин тридцать, всегда было весело и жизнерадостно, даже в плохую погоду.</a:t>
            </a:r>
          </a:p>
          <a:p>
            <a:pPr marL="0" indent="0" algn="just">
              <a:buNone/>
            </a:pPr>
            <a:r>
              <a:rPr lang="ru-RU" sz="2400" i="1" dirty="0" smtClean="0"/>
              <a:t>	(</a:t>
            </a:r>
            <a:r>
              <a:rPr lang="ru-RU" sz="2400" i="1" dirty="0"/>
              <a:t>6) Таких удивительных роз, лилий, камелий, таких тюльпанов всевозможных цветов, начиная с ярко-белого и кончая чёрным, как сажа, вообще такого богатства цветов, как в усадьбе </a:t>
            </a:r>
            <a:r>
              <a:rPr lang="ru-RU" sz="2400" i="1" dirty="0" err="1"/>
              <a:t>Песоцкого</a:t>
            </a:r>
            <a:r>
              <a:rPr lang="ru-RU" sz="2400" i="1" dirty="0"/>
              <a:t>, не случалось видеть в другом месте. (7) Весна была ещё только в начале, и самая настоящая роскошь цветников пряталась ещё в теплицах. (8) Но уж и того, что цвело вдоль аллей и там и сям на клумбах, было достаточно, чтобы, гуляя по саду, почувствовать себя в царстве нежных красок. (9) Особенно в ранние часы, когда на каждом лепестке сверкала вода.</a:t>
            </a:r>
          </a:p>
        </p:txBody>
      </p:sp>
    </p:spTree>
    <p:extLst>
      <p:ext uri="{BB962C8B-B14F-4D97-AF65-F5344CB8AC3E}">
        <p14:creationId xmlns:p14="http://schemas.microsoft.com/office/powerpoint/2010/main" val="2514675218"/>
      </p:ext>
    </p:extLst>
  </p:cSld>
  <p:clrMapOvr>
    <a:masterClrMapping/>
  </p:clrMapOvr>
  <p:transition spd="slow">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lstStyle/>
          <a:p>
            <a:pPr algn="ctr"/>
            <a:r>
              <a:rPr lang="ru-RU" dirty="0" smtClean="0"/>
              <a:t>Разбор заданий </a:t>
            </a:r>
            <a:r>
              <a:rPr lang="ru-RU" dirty="0" err="1" smtClean="0"/>
              <a:t>цт</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557143913"/>
              </p:ext>
            </p:extLst>
          </p:nvPr>
        </p:nvGraphicFramePr>
        <p:xfrm>
          <a:off x="251520" y="1124744"/>
          <a:ext cx="8686800" cy="4145280"/>
        </p:xfrm>
        <a:graphic>
          <a:graphicData uri="http://schemas.openxmlformats.org/drawingml/2006/table">
            <a:tbl>
              <a:tblPr firstRow="1" bandRow="1">
                <a:tableStyleId>{5C22544A-7EE6-4342-B048-85BDC9FD1C3A}</a:tableStyleId>
              </a:tblPr>
              <a:tblGrid>
                <a:gridCol w="6480720"/>
                <a:gridCol w="2206080"/>
              </a:tblGrid>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1" i="0" u="none" strike="noStrike" kern="1200" cap="none" spc="0" normalizeH="0" baseline="0" noProof="0" dirty="0" smtClean="0">
                          <a:ln>
                            <a:noFill/>
                          </a:ln>
                          <a:solidFill>
                            <a:schemeClr val="bg1"/>
                          </a:solidFill>
                          <a:effectLst/>
                          <a:uLnTx/>
                          <a:uFillTx/>
                          <a:latin typeface="+mn-lt"/>
                        </a:rPr>
                        <a:t>25. Прочитайте текст и определите, какие из перечисленных ниже подтем нашли отражение в тексте:</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schemeClr val="bg1"/>
                          </a:solidFill>
                          <a:effectLst/>
                          <a:uLnTx/>
                          <a:uFillTx/>
                          <a:latin typeface="+mn-lt"/>
                        </a:rPr>
                        <a:t>1) Дом </a:t>
                      </a:r>
                      <a:r>
                        <a:rPr kumimoji="0" lang="ru-RU" sz="1500" b="0" i="0" u="none" strike="noStrike" kern="1200" cap="none" spc="0" normalizeH="0" baseline="0" noProof="0" dirty="0" err="1" smtClean="0">
                          <a:ln>
                            <a:noFill/>
                          </a:ln>
                          <a:solidFill>
                            <a:schemeClr val="bg1"/>
                          </a:solidFill>
                          <a:effectLst/>
                          <a:uLnTx/>
                          <a:uFillTx/>
                          <a:latin typeface="+mn-lt"/>
                        </a:rPr>
                        <a:t>Песоцкого</a:t>
                      </a:r>
                      <a:r>
                        <a:rPr kumimoji="0" lang="ru-RU" sz="1500" b="0" i="0" u="none" strike="noStrike" kern="1200" cap="none" spc="0" normalizeH="0" baseline="0" noProof="0" dirty="0" smtClean="0">
                          <a:ln>
                            <a:noFill/>
                          </a:ln>
                          <a:solidFill>
                            <a:schemeClr val="bg1"/>
                          </a:solidFill>
                          <a:effectLst/>
                          <a:uLnTx/>
                          <a:uFillTx/>
                          <a:latin typeface="+mn-lt"/>
                        </a:rPr>
                        <a:t>.</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schemeClr val="bg1"/>
                          </a:solidFill>
                          <a:effectLst/>
                          <a:uLnTx/>
                          <a:uFillTx/>
                          <a:latin typeface="+mn-lt"/>
                        </a:rPr>
                        <a:t>2) Старинный парк.</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schemeClr val="bg1"/>
                          </a:solidFill>
                          <a:effectLst/>
                          <a:uLnTx/>
                          <a:uFillTx/>
                          <a:latin typeface="+mn-lt"/>
                        </a:rPr>
                        <a:t>3) Пологий песчаный берег реки. </a:t>
                      </a:r>
                      <a:r>
                        <a:rPr kumimoji="0" lang="ru-RU" sz="1500" b="1" i="0" u="none" strike="noStrike" kern="1200" cap="none" spc="0" normalizeH="0" baseline="0" noProof="0" dirty="0" smtClean="0">
                          <a:ln>
                            <a:noFill/>
                          </a:ln>
                          <a:solidFill>
                            <a:schemeClr val="bg1"/>
                          </a:solidFill>
                          <a:effectLst/>
                          <a:uLnTx/>
                          <a:uFillTx/>
                          <a:latin typeface="+mn-lt"/>
                        </a:rPr>
                        <a:t>(Крутой берег)</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schemeClr val="bg1"/>
                          </a:solidFill>
                          <a:effectLst/>
                          <a:uLnTx/>
                          <a:uFillTx/>
                          <a:latin typeface="+mn-lt"/>
                        </a:rPr>
                        <a:t>4) Цветы в усадьбе </a:t>
                      </a:r>
                      <a:r>
                        <a:rPr kumimoji="0" lang="ru-RU" sz="1500" b="0" i="0" u="none" strike="noStrike" kern="1200" cap="none" spc="0" normalizeH="0" baseline="0" noProof="0" dirty="0" err="1" smtClean="0">
                          <a:ln>
                            <a:noFill/>
                          </a:ln>
                          <a:solidFill>
                            <a:schemeClr val="bg1"/>
                          </a:solidFill>
                          <a:effectLst/>
                          <a:uLnTx/>
                          <a:uFillTx/>
                          <a:latin typeface="+mn-lt"/>
                        </a:rPr>
                        <a:t>Песоцкого</a:t>
                      </a:r>
                      <a:r>
                        <a:rPr kumimoji="0" lang="ru-RU" sz="1500" b="0" i="0" u="none" strike="noStrike" kern="1200" cap="none" spc="0" normalizeH="0" baseline="0" noProof="0" dirty="0" smtClean="0">
                          <a:ln>
                            <a:noFill/>
                          </a:ln>
                          <a:solidFill>
                            <a:schemeClr val="bg1"/>
                          </a:solidFill>
                          <a:effectLst/>
                          <a:uLnTx/>
                          <a:uFillTx/>
                          <a:latin typeface="+mn-lt"/>
                        </a:rPr>
                        <a:t>.</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schemeClr val="bg1"/>
                          </a:solidFill>
                          <a:effectLst/>
                          <a:uLnTx/>
                          <a:uFillTx/>
                          <a:latin typeface="+mn-lt"/>
                        </a:rPr>
                        <a:t>5) Ранние часы в осеннем саду. </a:t>
                      </a:r>
                      <a:r>
                        <a:rPr kumimoji="0" lang="ru-RU" sz="1500" b="1" i="0" u="none" strike="noStrike" kern="1200" cap="none" spc="0" normalizeH="0" baseline="0" noProof="0" dirty="0" smtClean="0">
                          <a:ln>
                            <a:noFill/>
                          </a:ln>
                          <a:solidFill>
                            <a:schemeClr val="bg1"/>
                          </a:solidFill>
                          <a:effectLst/>
                          <a:uLnTx/>
                          <a:uFillTx/>
                          <a:latin typeface="+mn-lt"/>
                        </a:rPr>
                        <a:t>(Весна)</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schemeClr val="bg1"/>
                          </a:solidFill>
                          <a:effectLst/>
                          <a:uLnTx/>
                          <a:uFillTx/>
                          <a:latin typeface="+mn-lt"/>
                        </a:rPr>
                        <a:t>1 – </a:t>
                      </a:r>
                      <a:r>
                        <a:rPr kumimoji="0" lang="ru-RU" sz="1600" b="1" i="0" u="none" strike="noStrike" kern="1200" cap="none" spc="0" normalizeH="0" baseline="0" noProof="0" dirty="0" smtClean="0">
                          <a:ln>
                            <a:noFill/>
                          </a:ln>
                          <a:solidFill>
                            <a:schemeClr val="bg1"/>
                          </a:solidFill>
                          <a:effectLst/>
                          <a:uLnTx/>
                          <a:uFillTx/>
                          <a:latin typeface="+mn-lt"/>
                        </a:rPr>
                        <a:t>1 предложение</a:t>
                      </a:r>
                      <a:endParaRPr kumimoji="0" lang="ru-RU" sz="2800" b="1" i="0" u="none" strike="noStrike" kern="1200" cap="none" spc="0" normalizeH="0" baseline="0" noProof="0" dirty="0" smtClean="0">
                        <a:ln>
                          <a:noFill/>
                        </a:ln>
                        <a:solidFill>
                          <a:schemeClr val="bg1"/>
                        </a:solidFill>
                        <a:effectLst/>
                        <a:uLnTx/>
                        <a:uFillTx/>
                        <a:latin typeface="+mn-lt"/>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schemeClr val="bg1"/>
                          </a:solidFill>
                          <a:effectLst/>
                          <a:uLnTx/>
                          <a:uFillTx/>
                          <a:latin typeface="+mn-lt"/>
                        </a:rPr>
                        <a:t>2 – </a:t>
                      </a:r>
                      <a:r>
                        <a:rPr kumimoji="0" lang="ru-RU" sz="1600" b="1" i="0" u="none" strike="noStrike" kern="1200" cap="none" spc="0" normalizeH="0" baseline="0" noProof="0" dirty="0" smtClean="0">
                          <a:ln>
                            <a:noFill/>
                          </a:ln>
                          <a:solidFill>
                            <a:schemeClr val="bg1"/>
                          </a:solidFill>
                          <a:effectLst/>
                          <a:uLnTx/>
                          <a:uFillTx/>
                          <a:latin typeface="+mn-lt"/>
                        </a:rPr>
                        <a:t>2 предложение</a:t>
                      </a:r>
                      <a:endParaRPr kumimoji="0" lang="ru-RU" sz="2800" b="1" i="0" u="none" strike="noStrike" kern="1200" cap="none" spc="0" normalizeH="0" baseline="0" noProof="0" dirty="0" smtClean="0">
                        <a:ln>
                          <a:noFill/>
                        </a:ln>
                        <a:solidFill>
                          <a:schemeClr val="bg1"/>
                        </a:solidFill>
                        <a:effectLst/>
                        <a:uLnTx/>
                        <a:uFillTx/>
                        <a:latin typeface="+mn-lt"/>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schemeClr val="bg1"/>
                          </a:solidFill>
                          <a:effectLst/>
                          <a:uLnTx/>
                          <a:uFillTx/>
                          <a:latin typeface="+mn-lt"/>
                        </a:rPr>
                        <a:t>4 – </a:t>
                      </a:r>
                      <a:r>
                        <a:rPr kumimoji="0" lang="ru-RU" sz="1600" b="1" i="0" u="none" strike="noStrike" kern="1200" cap="none" spc="0" normalizeH="0" baseline="0" noProof="0" dirty="0" smtClean="0">
                          <a:ln>
                            <a:noFill/>
                          </a:ln>
                          <a:solidFill>
                            <a:schemeClr val="bg1"/>
                          </a:solidFill>
                          <a:effectLst/>
                          <a:uLnTx/>
                          <a:uFillTx/>
                          <a:latin typeface="+mn-lt"/>
                        </a:rPr>
                        <a:t>6 предложение</a:t>
                      </a:r>
                      <a:endParaRPr kumimoji="0" lang="ru-RU" sz="1600" b="0" i="0" u="none" strike="noStrike" kern="1200" cap="none" spc="0" normalizeH="0" baseline="0" noProof="0" dirty="0" smtClean="0">
                        <a:ln>
                          <a:noFill/>
                        </a:ln>
                        <a:solidFill>
                          <a:schemeClr val="bg1"/>
                        </a:solidFill>
                        <a:effectLst/>
                        <a:uLnTx/>
                        <a:uFillTx/>
                        <a:latin typeface="+mn-lt"/>
                      </a:endParaRPr>
                    </a:p>
                  </a:txBody>
                  <a:tcPr/>
                </a:tc>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1" i="0" u="none" strike="noStrike" kern="1200" cap="none" spc="0" normalizeH="0" baseline="0" noProof="0" dirty="0" smtClean="0">
                          <a:ln>
                            <a:noFill/>
                          </a:ln>
                          <a:solidFill>
                            <a:prstClr val="black"/>
                          </a:solidFill>
                          <a:effectLst/>
                          <a:uLnTx/>
                          <a:uFillTx/>
                          <a:latin typeface="+mn-lt"/>
                        </a:rPr>
                        <a:t>26. Укажите, какие из приведённых характеристик соответствуют данному тексту:</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prstClr val="black"/>
                          </a:solidFill>
                          <a:effectLst/>
                          <a:uLnTx/>
                          <a:uFillTx/>
                          <a:latin typeface="+mn-lt"/>
                        </a:rPr>
                        <a:t>1) публицистический стиль речи;</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prstClr val="black"/>
                          </a:solidFill>
                          <a:effectLst/>
                          <a:uLnTx/>
                          <a:uFillTx/>
                          <a:latin typeface="+mn-lt"/>
                        </a:rPr>
                        <a:t>2) художественный стиль речи;</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prstClr val="black"/>
                          </a:solidFill>
                          <a:effectLst/>
                          <a:uLnTx/>
                          <a:uFillTx/>
                          <a:latin typeface="+mn-lt"/>
                        </a:rPr>
                        <a:t>3) тип речи – описание;</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prstClr val="black"/>
                          </a:solidFill>
                          <a:effectLst/>
                          <a:uLnTx/>
                          <a:uFillTx/>
                          <a:latin typeface="+mn-lt"/>
                        </a:rPr>
                        <a:t>4) тип речи – повествование;</a:t>
                      </a:r>
                    </a:p>
                    <a:p>
                      <a:pPr marL="457200" marR="0" lvl="1"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prstClr val="black"/>
                          </a:solidFill>
                          <a:effectLst/>
                          <a:uLnTx/>
                          <a:uFillTx/>
                          <a:latin typeface="+mn-lt"/>
                        </a:rPr>
                        <a:t>5) задача речи – создать художественный образ усадьбы </a:t>
                      </a:r>
                      <a:r>
                        <a:rPr kumimoji="0" lang="ru-RU" sz="1500" b="0" i="0" u="none" strike="noStrike" kern="1200" cap="none" spc="0" normalizeH="0" baseline="0" noProof="0" dirty="0" err="1" smtClean="0">
                          <a:ln>
                            <a:noFill/>
                          </a:ln>
                          <a:solidFill>
                            <a:prstClr val="black"/>
                          </a:solidFill>
                          <a:effectLst/>
                          <a:uLnTx/>
                          <a:uFillTx/>
                          <a:latin typeface="+mn-lt"/>
                        </a:rPr>
                        <a:t>Песоцкого</a:t>
                      </a:r>
                      <a:r>
                        <a:rPr kumimoji="0" lang="ru-RU" sz="1500" b="0" i="0" u="none" strike="noStrike" kern="1200" cap="none" spc="0" normalizeH="0" baseline="0" noProof="0" dirty="0" smtClean="0">
                          <a:ln>
                            <a:noFill/>
                          </a:ln>
                          <a:solidFill>
                            <a:prstClr val="black"/>
                          </a:solidFill>
                          <a:effectLst/>
                          <a:uLnTx/>
                          <a:uFillTx/>
                          <a:latin typeface="+mn-lt"/>
                        </a:rPr>
                        <a:t>.</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mn-lt"/>
                        </a:rPr>
                        <a:t>2,3 </a:t>
                      </a:r>
                      <a:r>
                        <a:rPr kumimoji="0" lang="ru-RU" sz="1600" b="0" i="0" u="none" strike="noStrike" kern="1200" cap="none" spc="0" normalizeH="0" baseline="0" noProof="0" dirty="0" smtClean="0">
                          <a:ln>
                            <a:noFill/>
                          </a:ln>
                          <a:solidFill>
                            <a:prstClr val="black"/>
                          </a:solidFill>
                          <a:effectLst/>
                          <a:uLnTx/>
                          <a:uFillTx/>
                          <a:latin typeface="+mn-lt"/>
                        </a:rPr>
                        <a:t>(пейзажная зарисовка + задача текста)</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mn-lt"/>
                        </a:rPr>
                        <a:t>5</a:t>
                      </a:r>
                      <a:endParaRPr kumimoji="0" lang="ru-RU" sz="1600" b="0" i="0" u="none" strike="noStrike" kern="1200" cap="none" spc="0" normalizeH="0" baseline="0" noProof="0" dirty="0" smtClean="0">
                        <a:ln>
                          <a:noFill/>
                        </a:ln>
                        <a:solidFill>
                          <a:prstClr val="black"/>
                        </a:solidFill>
                        <a:effectLst/>
                        <a:uLnTx/>
                        <a:uFillTx/>
                        <a:latin typeface="+mn-lt"/>
                      </a:endParaRPr>
                    </a:p>
                  </a:txBody>
                  <a:tcPr/>
                </a:tc>
              </a:tr>
              <a:tr h="370840">
                <a:tc>
                  <a:txBody>
                    <a:bodyPr/>
                    <a:lstStyle/>
                    <a:p>
                      <a:pPr lvl="0"/>
                      <a:r>
                        <a:rPr lang="ru-RU" sz="1500" b="1" dirty="0" smtClean="0"/>
                        <a:t>27. Найдите в тексте (среди предложений 3 – 5) предложение, связанное с предыдущим при помощи союза и лексического повтора.</a:t>
                      </a:r>
                      <a:endParaRPr lang="ru-RU" sz="1500" b="0" dirty="0" smtClean="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2800" b="1" i="0" u="none" strike="noStrike" kern="1200" cap="none" spc="0" normalizeH="0" baseline="0" noProof="0" dirty="0" smtClean="0">
                          <a:ln>
                            <a:noFill/>
                          </a:ln>
                          <a:solidFill>
                            <a:prstClr val="black"/>
                          </a:solidFill>
                          <a:effectLst/>
                          <a:uLnTx/>
                          <a:uFillTx/>
                          <a:latin typeface="+mn-lt"/>
                        </a:rPr>
                        <a:t>5 </a:t>
                      </a:r>
                      <a:r>
                        <a:rPr kumimoji="0" lang="ru-RU" sz="1600" b="0" i="0" u="none" strike="noStrike" kern="1200" cap="none" spc="0" normalizeH="0" baseline="0" noProof="0" dirty="0" smtClean="0">
                          <a:ln>
                            <a:noFill/>
                          </a:ln>
                          <a:solidFill>
                            <a:prstClr val="black"/>
                          </a:solidFill>
                          <a:effectLst/>
                          <a:uLnTx/>
                          <a:uFillTx/>
                          <a:latin typeface="+mn-lt"/>
                        </a:rPr>
                        <a:t>(союз – </a:t>
                      </a:r>
                      <a:r>
                        <a:rPr kumimoji="0" lang="ru-RU" sz="1600" b="0" i="1" u="none" strike="noStrike" kern="1200" cap="none" spc="0" normalizeH="0" baseline="0" noProof="0" dirty="0" smtClean="0">
                          <a:ln>
                            <a:noFill/>
                          </a:ln>
                          <a:solidFill>
                            <a:prstClr val="black"/>
                          </a:solidFill>
                          <a:effectLst/>
                          <a:uLnTx/>
                          <a:uFillTx/>
                          <a:latin typeface="+mn-lt"/>
                        </a:rPr>
                        <a:t>зато</a:t>
                      </a:r>
                      <a:r>
                        <a:rPr kumimoji="0" lang="ru-RU" sz="1600" b="0" i="0" u="none" strike="noStrike" kern="1200" cap="none" spc="0" normalizeH="0" baseline="0" noProof="0" dirty="0" smtClean="0">
                          <a:ln>
                            <a:noFill/>
                          </a:ln>
                          <a:solidFill>
                            <a:prstClr val="black"/>
                          </a:solidFill>
                          <a:effectLst/>
                          <a:uLnTx/>
                          <a:uFillTx/>
                          <a:latin typeface="+mn-lt"/>
                        </a:rPr>
                        <a:t>, повтор – </a:t>
                      </a:r>
                      <a:r>
                        <a:rPr kumimoji="0" lang="ru-RU" sz="1600" b="0" i="1" u="none" strike="noStrike" kern="1200" cap="none" spc="0" normalizeH="0" baseline="0" noProof="0" dirty="0" smtClean="0">
                          <a:ln>
                            <a:noFill/>
                          </a:ln>
                          <a:solidFill>
                            <a:prstClr val="black"/>
                          </a:solidFill>
                          <a:effectLst/>
                          <a:uLnTx/>
                          <a:uFillTx/>
                          <a:latin typeface="+mn-lt"/>
                        </a:rPr>
                        <a:t>всегда)</a:t>
                      </a:r>
                      <a:endParaRPr kumimoji="0" lang="ru-RU" sz="1600" b="0" i="0" u="none" strike="noStrike" kern="1200" cap="none" spc="0" normalizeH="0" baseline="0" noProof="0" dirty="0" smtClean="0">
                        <a:ln>
                          <a:noFill/>
                        </a:ln>
                        <a:solidFill>
                          <a:prstClr val="black"/>
                        </a:solidFill>
                        <a:effectLst/>
                        <a:uLnTx/>
                        <a:uFillTx/>
                        <a:latin typeface="+mn-lt"/>
                      </a:endParaRPr>
                    </a:p>
                  </a:txBody>
                  <a:tcPr/>
                </a:tc>
              </a:tr>
            </a:tbl>
          </a:graphicData>
        </a:graphic>
      </p:graphicFrame>
    </p:spTree>
    <p:extLst>
      <p:ext uri="{BB962C8B-B14F-4D97-AF65-F5344CB8AC3E}">
        <p14:creationId xmlns:p14="http://schemas.microsoft.com/office/powerpoint/2010/main" val="1743406665"/>
      </p:ext>
    </p:extLst>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686800" cy="838200"/>
          </a:xfrm>
        </p:spPr>
        <p:txBody>
          <a:bodyPr/>
          <a:lstStyle/>
          <a:p>
            <a:pPr algn="ctr"/>
            <a:r>
              <a:rPr lang="ru-RU" dirty="0" smtClean="0"/>
              <a:t>Виды связи предложений в тексте</a:t>
            </a:r>
            <a:endParaRPr lang="ru-RU" dirty="0"/>
          </a:p>
        </p:txBody>
      </p:sp>
      <p:sp>
        <p:nvSpPr>
          <p:cNvPr id="3" name="Объект 2"/>
          <p:cNvSpPr>
            <a:spLocks noGrp="1"/>
          </p:cNvSpPr>
          <p:nvPr>
            <p:ph idx="1"/>
          </p:nvPr>
        </p:nvSpPr>
        <p:spPr>
          <a:xfrm>
            <a:off x="251520" y="1196752"/>
            <a:ext cx="8686800" cy="5400600"/>
          </a:xfrm>
        </p:spPr>
        <p:txBody>
          <a:bodyPr>
            <a:normAutofit fontScale="92500" lnSpcReduction="10000"/>
          </a:bodyPr>
          <a:lstStyle/>
          <a:p>
            <a:pPr marL="0" indent="0">
              <a:buNone/>
            </a:pPr>
            <a:r>
              <a:rPr lang="ru-RU" sz="2000" b="1" i="1" dirty="0" smtClean="0"/>
              <a:t>Любой текст – соединение предложений по определённым правилам. </a:t>
            </a:r>
          </a:p>
          <a:p>
            <a:pPr algn="just"/>
            <a:r>
              <a:rPr lang="ru-RU" sz="2600" dirty="0" smtClean="0"/>
              <a:t>При</a:t>
            </a:r>
            <a:r>
              <a:rPr lang="ru-RU" sz="2600" b="1" dirty="0" smtClean="0"/>
              <a:t> параллельной связи </a:t>
            </a:r>
            <a:r>
              <a:rPr lang="ru-RU" sz="2600" dirty="0" smtClean="0"/>
              <a:t>характерно соотношение одинаковых или похожих по структуре предложений, в которых используются одинаковые по виду и времени глаголы. Предложения сопоставляются, первое из них представляет собой данное, известное, а второе и все последующие то новое, что собирается сказать автор. </a:t>
            </a:r>
            <a:r>
              <a:rPr lang="ru-RU" sz="2400" u="sng" dirty="0" smtClean="0"/>
              <a:t>Например</a:t>
            </a:r>
            <a:r>
              <a:rPr lang="ru-RU" sz="2400" dirty="0" smtClean="0"/>
              <a:t>: </a:t>
            </a:r>
            <a:r>
              <a:rPr lang="ru-RU" sz="2400" b="1" i="1" dirty="0" smtClean="0"/>
              <a:t>Он размышлял о суете, ненужности, о пошлой фальши всего человеческого. Все возрасты постепенно проходили перед его мысленным взором – и ни один не находил пощады перед ним. Везде всё то же вечное переливание из пустого в порожнее, то же толчение воды, то же наполовину добросовестное, наполовину сознательное самообольщение. (И. Тургенев)</a:t>
            </a:r>
          </a:p>
          <a:p>
            <a:pPr marL="0" indent="0" algn="just">
              <a:buNone/>
            </a:pPr>
            <a:r>
              <a:rPr lang="ru-RU" sz="2400" b="1" i="1" dirty="0"/>
              <a:t>	</a:t>
            </a:r>
            <a:r>
              <a:rPr lang="ru-RU" sz="2600" dirty="0" smtClean="0"/>
              <a:t>Параллельная связь может усиливаться </a:t>
            </a:r>
            <a:r>
              <a:rPr lang="ru-RU" sz="2600" u="sng" dirty="0" smtClean="0"/>
              <a:t>вводными словами</a:t>
            </a:r>
            <a:r>
              <a:rPr lang="ru-RU" sz="2600" dirty="0" smtClean="0"/>
              <a:t> </a:t>
            </a:r>
            <a:r>
              <a:rPr lang="ru-RU" sz="2400" i="1" dirty="0" smtClean="0"/>
              <a:t>(во-первых, во-вторых, наконец)</a:t>
            </a:r>
            <a:r>
              <a:rPr lang="ru-RU" sz="2400" dirty="0" smtClean="0"/>
              <a:t>, </a:t>
            </a:r>
            <a:r>
              <a:rPr lang="ru-RU" sz="2600" u="sng" dirty="0" smtClean="0"/>
              <a:t>наречиями</a:t>
            </a:r>
            <a:r>
              <a:rPr lang="ru-RU" sz="2600" dirty="0" smtClean="0"/>
              <a:t> места и времени</a:t>
            </a:r>
            <a:r>
              <a:rPr lang="ru-RU" sz="2400" dirty="0" smtClean="0"/>
              <a:t> </a:t>
            </a:r>
            <a:r>
              <a:rPr lang="ru-RU" sz="2400" i="1" dirty="0" smtClean="0"/>
              <a:t>(справа, впереди, сначала, потом и т.п.).</a:t>
            </a:r>
            <a:endParaRPr lang="ru-RU" sz="2400" i="1" dirty="0"/>
          </a:p>
        </p:txBody>
      </p:sp>
    </p:spTree>
    <p:extLst>
      <p:ext uri="{BB962C8B-B14F-4D97-AF65-F5344CB8AC3E}">
        <p14:creationId xmlns:p14="http://schemas.microsoft.com/office/powerpoint/2010/main" val="222990270"/>
      </p:ext>
    </p:extLst>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686800" cy="838200"/>
          </a:xfrm>
        </p:spPr>
        <p:txBody>
          <a:bodyPr/>
          <a:lstStyle/>
          <a:p>
            <a:pPr algn="ctr"/>
            <a:r>
              <a:rPr lang="ru-RU" dirty="0" smtClean="0"/>
              <a:t>Типы речи текста</a:t>
            </a:r>
            <a:endParaRPr lang="ru-RU" dirty="0"/>
          </a:p>
        </p:txBody>
      </p:sp>
      <p:sp>
        <p:nvSpPr>
          <p:cNvPr id="3" name="Объект 2"/>
          <p:cNvSpPr>
            <a:spLocks noGrp="1"/>
          </p:cNvSpPr>
          <p:nvPr>
            <p:ph idx="1"/>
          </p:nvPr>
        </p:nvSpPr>
        <p:spPr/>
        <p:txBody>
          <a:bodyPr>
            <a:normAutofit fontScale="92500" lnSpcReduction="20000"/>
          </a:bodyPr>
          <a:lstStyle/>
          <a:p>
            <a:pPr algn="just"/>
            <a:r>
              <a:rPr lang="ru-RU" b="1" dirty="0" smtClean="0">
                <a:effectLst>
                  <a:outerShdw blurRad="38100" dist="38100" dir="2700000" algn="tl">
                    <a:srgbClr val="000000">
                      <a:alpha val="43137"/>
                    </a:srgbClr>
                  </a:outerShdw>
                </a:effectLst>
              </a:rPr>
              <a:t>Повествование</a:t>
            </a:r>
            <a:r>
              <a:rPr lang="ru-RU" dirty="0" smtClean="0"/>
              <a:t> – это рассказ, сообщение о каком-либо событии в его временной последовательности. </a:t>
            </a:r>
            <a:r>
              <a:rPr lang="ru-RU" sz="2600" dirty="0" smtClean="0"/>
              <a:t>(Условно текст или его отрывок отвечает на вопрос </a:t>
            </a:r>
            <a:r>
              <a:rPr lang="ru-RU" sz="2600" b="1" i="1" dirty="0" smtClean="0"/>
              <a:t>что произошло?</a:t>
            </a:r>
            <a:r>
              <a:rPr lang="ru-RU" sz="2600" dirty="0" smtClean="0"/>
              <a:t>) </a:t>
            </a:r>
          </a:p>
          <a:p>
            <a:pPr marL="0" indent="0" algn="just">
              <a:buNone/>
            </a:pPr>
            <a:r>
              <a:rPr lang="ru-RU" u="sng" dirty="0" smtClean="0"/>
              <a:t>Структура такого текста</a:t>
            </a:r>
            <a:r>
              <a:rPr lang="ru-RU" dirty="0" smtClean="0"/>
              <a:t>:</a:t>
            </a:r>
          </a:p>
          <a:p>
            <a:pPr lvl="1" algn="just">
              <a:buFont typeface="Wingdings" panose="05000000000000000000" pitchFamily="2" charset="2"/>
              <a:buChar char="q"/>
            </a:pPr>
            <a:r>
              <a:rPr lang="ru-RU" dirty="0"/>
              <a:t>з</a:t>
            </a:r>
            <a:r>
              <a:rPr lang="ru-RU" dirty="0" smtClean="0"/>
              <a:t>авязка – начало действия;</a:t>
            </a:r>
          </a:p>
          <a:p>
            <a:pPr lvl="1" algn="just">
              <a:buFont typeface="Wingdings" panose="05000000000000000000" pitchFamily="2" charset="2"/>
              <a:buChar char="q"/>
            </a:pPr>
            <a:r>
              <a:rPr lang="ru-RU" dirty="0"/>
              <a:t>р</a:t>
            </a:r>
            <a:r>
              <a:rPr lang="ru-RU" dirty="0" smtClean="0"/>
              <a:t>азвитие действия, кульминация – доведение действия до высшей точки;</a:t>
            </a:r>
          </a:p>
          <a:p>
            <a:pPr lvl="1" algn="just">
              <a:buFont typeface="Wingdings" panose="05000000000000000000" pitchFamily="2" charset="2"/>
              <a:buChar char="q"/>
            </a:pPr>
            <a:r>
              <a:rPr lang="ru-RU" dirty="0"/>
              <a:t>р</a:t>
            </a:r>
            <a:r>
              <a:rPr lang="ru-RU" dirty="0" smtClean="0"/>
              <a:t>азвязка – окончание действия.</a:t>
            </a:r>
          </a:p>
          <a:p>
            <a:pPr marL="457200" lvl="1" indent="0" algn="just">
              <a:buNone/>
            </a:pPr>
            <a:r>
              <a:rPr lang="ru-RU" sz="2600" dirty="0" smtClean="0"/>
              <a:t>(Причём хронологически текст может начинаться не только с завязки, но и с развязки или кульминации.)</a:t>
            </a:r>
          </a:p>
        </p:txBody>
      </p:sp>
    </p:spTree>
    <p:extLst>
      <p:ext uri="{BB962C8B-B14F-4D97-AF65-F5344CB8AC3E}">
        <p14:creationId xmlns:p14="http://schemas.microsoft.com/office/powerpoint/2010/main" val="4266375784"/>
      </p:ext>
    </p:extLst>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686800" cy="838200"/>
          </a:xfrm>
        </p:spPr>
        <p:txBody>
          <a:bodyPr/>
          <a:lstStyle/>
          <a:p>
            <a:pPr algn="ctr"/>
            <a:r>
              <a:rPr lang="ru-RU" dirty="0" smtClean="0"/>
              <a:t>Типы речи текста</a:t>
            </a:r>
            <a:endParaRPr lang="ru-RU" dirty="0"/>
          </a:p>
        </p:txBody>
      </p:sp>
      <p:sp>
        <p:nvSpPr>
          <p:cNvPr id="3" name="Объект 2"/>
          <p:cNvSpPr>
            <a:spLocks noGrp="1"/>
          </p:cNvSpPr>
          <p:nvPr>
            <p:ph idx="1"/>
          </p:nvPr>
        </p:nvSpPr>
        <p:spPr/>
        <p:txBody>
          <a:bodyPr>
            <a:normAutofit fontScale="92500" lnSpcReduction="20000"/>
          </a:bodyPr>
          <a:lstStyle/>
          <a:p>
            <a:pPr algn="just"/>
            <a:r>
              <a:rPr lang="ru-RU" b="1" dirty="0" smtClean="0">
                <a:effectLst>
                  <a:outerShdw blurRad="38100" dist="38100" dir="2700000" algn="tl">
                    <a:srgbClr val="000000">
                      <a:alpha val="43137"/>
                    </a:srgbClr>
                  </a:outerShdw>
                </a:effectLst>
              </a:rPr>
              <a:t>Описание</a:t>
            </a:r>
            <a:r>
              <a:rPr lang="ru-RU" dirty="0" smtClean="0"/>
              <a:t> – тип речи, который используется для детальной, развёрнутой характеристики предметов и явлений действительности путём перечисления его признаков. </a:t>
            </a:r>
            <a:r>
              <a:rPr lang="ru-RU" sz="2600" dirty="0" smtClean="0"/>
              <a:t>(Условно текст или его отрывок отвечает на вопрос </a:t>
            </a:r>
            <a:r>
              <a:rPr lang="ru-RU" sz="2600" b="1" i="1" dirty="0" smtClean="0"/>
              <a:t>какой предмет? какое это явление?</a:t>
            </a:r>
            <a:r>
              <a:rPr lang="ru-RU" sz="2600" dirty="0" smtClean="0"/>
              <a:t>) </a:t>
            </a:r>
          </a:p>
          <a:p>
            <a:pPr marL="0" indent="0" algn="just">
              <a:buNone/>
            </a:pPr>
            <a:r>
              <a:rPr lang="ru-RU" u="sng" dirty="0" smtClean="0"/>
              <a:t>Структура такого текста</a:t>
            </a:r>
            <a:r>
              <a:rPr lang="ru-RU" dirty="0" smtClean="0"/>
              <a:t>:</a:t>
            </a:r>
          </a:p>
          <a:p>
            <a:pPr lvl="1" algn="just">
              <a:buFont typeface="Wingdings" panose="05000000000000000000" pitchFamily="2" charset="2"/>
              <a:buChar char="q"/>
            </a:pPr>
            <a:r>
              <a:rPr lang="ru-RU" dirty="0" smtClean="0"/>
              <a:t>общее представление о предмете;</a:t>
            </a:r>
          </a:p>
          <a:p>
            <a:pPr lvl="1" algn="just">
              <a:buFont typeface="Wingdings" panose="05000000000000000000" pitchFamily="2" charset="2"/>
              <a:buChar char="q"/>
            </a:pPr>
            <a:r>
              <a:rPr lang="ru-RU" dirty="0" smtClean="0"/>
              <a:t>отдельные признаки предмета;</a:t>
            </a:r>
          </a:p>
          <a:p>
            <a:pPr lvl="1" algn="just">
              <a:buFont typeface="Wingdings" panose="05000000000000000000" pitchFamily="2" charset="2"/>
              <a:buChar char="q"/>
            </a:pPr>
            <a:r>
              <a:rPr lang="ru-RU" dirty="0"/>
              <a:t>а</a:t>
            </a:r>
            <a:r>
              <a:rPr lang="ru-RU" dirty="0" smtClean="0"/>
              <a:t>вторская оценка, вывод.</a:t>
            </a:r>
          </a:p>
          <a:p>
            <a:pPr marL="457200" lvl="1" indent="0" algn="just">
              <a:buNone/>
            </a:pPr>
            <a:r>
              <a:rPr lang="ru-RU" sz="2600" dirty="0" smtClean="0"/>
              <a:t>(Чаще всего описывается пейзаж или портрет.)</a:t>
            </a:r>
          </a:p>
        </p:txBody>
      </p:sp>
    </p:spTree>
    <p:extLst>
      <p:ext uri="{BB962C8B-B14F-4D97-AF65-F5344CB8AC3E}">
        <p14:creationId xmlns:p14="http://schemas.microsoft.com/office/powerpoint/2010/main" val="998238032"/>
      </p:ext>
    </p:extLst>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686800" cy="838200"/>
          </a:xfrm>
        </p:spPr>
        <p:txBody>
          <a:bodyPr/>
          <a:lstStyle/>
          <a:p>
            <a:pPr algn="ctr"/>
            <a:r>
              <a:rPr lang="ru-RU" dirty="0" smtClean="0"/>
              <a:t>Типы речи текста</a:t>
            </a:r>
            <a:endParaRPr lang="ru-RU" dirty="0"/>
          </a:p>
        </p:txBody>
      </p:sp>
      <p:sp>
        <p:nvSpPr>
          <p:cNvPr id="3" name="Объект 2"/>
          <p:cNvSpPr>
            <a:spLocks noGrp="1"/>
          </p:cNvSpPr>
          <p:nvPr>
            <p:ph idx="1"/>
          </p:nvPr>
        </p:nvSpPr>
        <p:spPr/>
        <p:txBody>
          <a:bodyPr>
            <a:normAutofit lnSpcReduction="10000"/>
          </a:bodyPr>
          <a:lstStyle/>
          <a:p>
            <a:pPr algn="just"/>
            <a:r>
              <a:rPr lang="ru-RU" b="1" dirty="0" smtClean="0">
                <a:effectLst>
                  <a:outerShdw blurRad="38100" dist="38100" dir="2700000" algn="tl">
                    <a:srgbClr val="000000">
                      <a:alpha val="43137"/>
                    </a:srgbClr>
                  </a:outerShdw>
                </a:effectLst>
              </a:rPr>
              <a:t>Рассуждение</a:t>
            </a:r>
            <a:r>
              <a:rPr lang="ru-RU" dirty="0" smtClean="0"/>
              <a:t> – тип речи, в котором доказывается, объясняется какое-либо положение, мысль. </a:t>
            </a:r>
            <a:r>
              <a:rPr lang="ru-RU" sz="2600" dirty="0" smtClean="0"/>
              <a:t>(Условно текст или его отрывок отвечает на вопрос </a:t>
            </a:r>
            <a:r>
              <a:rPr lang="ru-RU" sz="2600" b="1" i="1" dirty="0" smtClean="0"/>
              <a:t>почему?</a:t>
            </a:r>
            <a:r>
              <a:rPr lang="ru-RU" sz="2600" dirty="0" smtClean="0"/>
              <a:t>) </a:t>
            </a:r>
          </a:p>
          <a:p>
            <a:pPr marL="0" indent="0" algn="just">
              <a:buNone/>
            </a:pPr>
            <a:r>
              <a:rPr lang="ru-RU" u="sng" dirty="0" smtClean="0"/>
              <a:t>Структура такого текста</a:t>
            </a:r>
            <a:r>
              <a:rPr lang="ru-RU" dirty="0" smtClean="0"/>
              <a:t>:</a:t>
            </a:r>
          </a:p>
          <a:p>
            <a:pPr lvl="1" algn="just">
              <a:buFont typeface="Wingdings" panose="05000000000000000000" pitchFamily="2" charset="2"/>
              <a:buChar char="q"/>
            </a:pPr>
            <a:r>
              <a:rPr lang="ru-RU" dirty="0"/>
              <a:t>т</a:t>
            </a:r>
            <a:r>
              <a:rPr lang="ru-RU" dirty="0" smtClean="0"/>
              <a:t>езис (высказывается мысль);</a:t>
            </a:r>
          </a:p>
          <a:p>
            <a:pPr lvl="1" algn="just">
              <a:buFont typeface="Wingdings" panose="05000000000000000000" pitchFamily="2" charset="2"/>
              <a:buChar char="q"/>
            </a:pPr>
            <a:r>
              <a:rPr lang="ru-RU" dirty="0"/>
              <a:t>а</a:t>
            </a:r>
            <a:r>
              <a:rPr lang="ru-RU" dirty="0" smtClean="0"/>
              <a:t>ргументы, т.е. доказательство (или опровержение) этой мысли, сопровождаемое примерами;</a:t>
            </a:r>
          </a:p>
          <a:p>
            <a:pPr lvl="1" algn="just">
              <a:buFont typeface="Wingdings" panose="05000000000000000000" pitchFamily="2" charset="2"/>
              <a:buChar char="q"/>
            </a:pPr>
            <a:r>
              <a:rPr lang="ru-RU" dirty="0" smtClean="0"/>
              <a:t>вывод.</a:t>
            </a:r>
          </a:p>
        </p:txBody>
      </p:sp>
    </p:spTree>
    <p:extLst>
      <p:ext uri="{BB962C8B-B14F-4D97-AF65-F5344CB8AC3E}">
        <p14:creationId xmlns:p14="http://schemas.microsoft.com/office/powerpoint/2010/main" val="1036986483"/>
      </p:ext>
    </p:extLst>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lstStyle/>
          <a:p>
            <a:pPr algn="ctr"/>
            <a:r>
              <a:rPr lang="ru-RU" dirty="0" smtClean="0"/>
              <a:t>Функциональные стили текста</a:t>
            </a:r>
            <a:endParaRPr lang="ru-RU" dirty="0"/>
          </a:p>
        </p:txBody>
      </p:sp>
      <p:sp>
        <p:nvSpPr>
          <p:cNvPr id="3" name="Объект 2"/>
          <p:cNvSpPr>
            <a:spLocks noGrp="1"/>
          </p:cNvSpPr>
          <p:nvPr>
            <p:ph idx="1"/>
          </p:nvPr>
        </p:nvSpPr>
        <p:spPr/>
        <p:txBody>
          <a:bodyPr>
            <a:normAutofit fontScale="92500" lnSpcReduction="10000"/>
          </a:bodyPr>
          <a:lstStyle/>
          <a:p>
            <a:pPr algn="just"/>
            <a:r>
              <a:rPr lang="ru-RU" b="1" i="1" dirty="0" smtClean="0">
                <a:effectLst>
                  <a:outerShdw blurRad="38100" dist="38100" dir="2700000" algn="tl">
                    <a:srgbClr val="000000">
                      <a:alpha val="43137"/>
                    </a:srgbClr>
                  </a:outerShdw>
                </a:effectLst>
              </a:rPr>
              <a:t>Разговорный стиль </a:t>
            </a:r>
            <a:r>
              <a:rPr lang="ru-RU" sz="2400" dirty="0" smtClean="0"/>
              <a:t>служит для непосредственного повседневного общения. </a:t>
            </a:r>
          </a:p>
          <a:p>
            <a:pPr marL="0" indent="0" algn="just">
              <a:buNone/>
            </a:pPr>
            <a:r>
              <a:rPr lang="ru-RU" sz="2400" dirty="0"/>
              <a:t>	</a:t>
            </a:r>
            <a:r>
              <a:rPr lang="ru-RU" sz="2400" dirty="0" smtClean="0"/>
              <a:t>Он </a:t>
            </a:r>
            <a:r>
              <a:rPr lang="ru-RU" sz="2400" u="sng" dirty="0" smtClean="0"/>
              <a:t>используется</a:t>
            </a:r>
            <a:r>
              <a:rPr lang="ru-RU" sz="2400" dirty="0" smtClean="0"/>
              <a:t> в сфере бытовых отношений, в неофициальной обстановке. Общими </a:t>
            </a:r>
            <a:r>
              <a:rPr lang="ru-RU" sz="2400" u="sng" dirty="0" smtClean="0"/>
              <a:t>признаками</a:t>
            </a:r>
            <a:r>
              <a:rPr lang="ru-RU" sz="2400" dirty="0" smtClean="0"/>
              <a:t> являются неофициальность, непринуждённость общения,  неподготовленность  речи, её автоматизм. </a:t>
            </a:r>
          </a:p>
          <a:p>
            <a:pPr marL="0" indent="0" algn="just">
              <a:buNone/>
            </a:pPr>
            <a:r>
              <a:rPr lang="ru-RU" sz="2400" dirty="0"/>
              <a:t>	</a:t>
            </a:r>
            <a:r>
              <a:rPr lang="ru-RU" sz="2400" dirty="0" smtClean="0"/>
              <a:t>Здесь </a:t>
            </a:r>
            <a:r>
              <a:rPr lang="ru-RU" sz="2400" u="sng" dirty="0" smtClean="0"/>
              <a:t>используются </a:t>
            </a:r>
            <a:r>
              <a:rPr lang="ru-RU" sz="2400" dirty="0" smtClean="0"/>
              <a:t>разговорная и просторечная лексика, конкретная лексика, слова с эмоционально-экспрессивной окраской. Довольно часто </a:t>
            </a:r>
            <a:r>
              <a:rPr lang="ru-RU" sz="2400" u="sng" dirty="0" smtClean="0"/>
              <a:t>используются</a:t>
            </a:r>
            <a:r>
              <a:rPr lang="ru-RU" sz="2400" dirty="0" smtClean="0"/>
              <a:t> личные местоимения, модальные частицы, притяжательные прилагательные, неполные предложения, вопросительные и побудительные предложения.</a:t>
            </a:r>
          </a:p>
          <a:p>
            <a:pPr marL="0" indent="0" algn="just">
              <a:buNone/>
            </a:pPr>
            <a:r>
              <a:rPr lang="ru-RU" sz="2400" b="1" i="1" dirty="0" smtClean="0"/>
              <a:t>(Тексты данного стиля практически НЕ ВСТРЕЧАЮТСЯ в заданиях централизованного тестирования.)</a:t>
            </a:r>
            <a:endParaRPr lang="ru-RU" sz="2400" b="1" i="1" dirty="0"/>
          </a:p>
        </p:txBody>
      </p:sp>
    </p:spTree>
    <p:extLst>
      <p:ext uri="{BB962C8B-B14F-4D97-AF65-F5344CB8AC3E}">
        <p14:creationId xmlns:p14="http://schemas.microsoft.com/office/powerpoint/2010/main" val="91283543"/>
      </p:ext>
    </p:extLst>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lstStyle/>
          <a:p>
            <a:pPr algn="ctr"/>
            <a:r>
              <a:rPr lang="ru-RU" dirty="0" smtClean="0"/>
              <a:t>Функциональные стили текста</a:t>
            </a:r>
            <a:endParaRPr lang="ru-RU" dirty="0"/>
          </a:p>
        </p:txBody>
      </p:sp>
      <p:sp>
        <p:nvSpPr>
          <p:cNvPr id="3" name="Объект 2"/>
          <p:cNvSpPr>
            <a:spLocks noGrp="1"/>
          </p:cNvSpPr>
          <p:nvPr>
            <p:ph idx="1"/>
          </p:nvPr>
        </p:nvSpPr>
        <p:spPr/>
        <p:txBody>
          <a:bodyPr>
            <a:normAutofit fontScale="92500" lnSpcReduction="20000"/>
          </a:bodyPr>
          <a:lstStyle/>
          <a:p>
            <a:pPr algn="just"/>
            <a:r>
              <a:rPr lang="ru-RU" b="1" i="1" dirty="0" smtClean="0">
                <a:effectLst>
                  <a:outerShdw blurRad="38100" dist="38100" dir="2700000" algn="tl">
                    <a:srgbClr val="000000">
                      <a:alpha val="43137"/>
                    </a:srgbClr>
                  </a:outerShdw>
                </a:effectLst>
              </a:rPr>
              <a:t>Научный стиль </a:t>
            </a:r>
            <a:r>
              <a:rPr lang="ru-RU" sz="2400" dirty="0" smtClean="0"/>
              <a:t>служит для сообщения научных сведений и </a:t>
            </a:r>
            <a:r>
              <a:rPr lang="ru-RU" sz="2400" u="sng" dirty="0" smtClean="0"/>
              <a:t>используется</a:t>
            </a:r>
            <a:r>
              <a:rPr lang="ru-RU" sz="2400" dirty="0" smtClean="0"/>
              <a:t> только в официальной обстановке. </a:t>
            </a:r>
          </a:p>
          <a:p>
            <a:pPr marL="0" indent="0" algn="just">
              <a:buNone/>
            </a:pPr>
            <a:r>
              <a:rPr lang="ru-RU" sz="2400" dirty="0"/>
              <a:t>	</a:t>
            </a:r>
            <a:r>
              <a:rPr lang="ru-RU" sz="2400" dirty="0" smtClean="0"/>
              <a:t>Основными речевыми </a:t>
            </a:r>
            <a:r>
              <a:rPr lang="ru-RU" sz="2400" u="sng" dirty="0" smtClean="0"/>
              <a:t>жанрами</a:t>
            </a:r>
            <a:r>
              <a:rPr lang="ru-RU" sz="2400" dirty="0" smtClean="0"/>
              <a:t> являются научная статья, доклад, диссертация, монография, лекция. </a:t>
            </a:r>
          </a:p>
          <a:p>
            <a:pPr marL="0" indent="0" algn="just">
              <a:buNone/>
            </a:pPr>
            <a:r>
              <a:rPr lang="ru-RU" sz="2400" dirty="0"/>
              <a:t>	</a:t>
            </a:r>
            <a:r>
              <a:rPr lang="ru-RU" sz="2400" u="sng" dirty="0" smtClean="0"/>
              <a:t>Основу составляет </a:t>
            </a:r>
            <a:r>
              <a:rPr lang="ru-RU" sz="2400" dirty="0" smtClean="0"/>
              <a:t>специальная лексика – терминологическая и профессиональная, а также абстрактная лексика. </a:t>
            </a:r>
            <a:r>
              <a:rPr lang="ru-RU" sz="2400" u="sng" dirty="0" smtClean="0"/>
              <a:t>Отличается</a:t>
            </a:r>
            <a:r>
              <a:rPr lang="ru-RU" sz="2400" dirty="0" smtClean="0"/>
              <a:t> логичностью, объективностью, смысловой точностью и обобщённостью. </a:t>
            </a:r>
            <a:r>
              <a:rPr lang="ru-RU" sz="2400" u="sng" dirty="0" smtClean="0"/>
              <a:t>Преобладают</a:t>
            </a:r>
            <a:r>
              <a:rPr lang="ru-RU" sz="2400" dirty="0" smtClean="0"/>
              <a:t> более сложные по структуре предложения, широко </a:t>
            </a:r>
            <a:r>
              <a:rPr lang="ru-RU" sz="2400" u="sng" dirty="0" smtClean="0"/>
              <a:t>используются</a:t>
            </a:r>
            <a:r>
              <a:rPr lang="ru-RU" sz="2400" dirty="0" smtClean="0"/>
              <a:t> причастные и деепричастные обороты, вводные слова, выражающие логическую связь между частями текста; </a:t>
            </a:r>
            <a:r>
              <a:rPr lang="ru-RU" sz="2400" u="sng" dirty="0" smtClean="0"/>
              <a:t>преобладает</a:t>
            </a:r>
            <a:r>
              <a:rPr lang="ru-RU" sz="2400" dirty="0" smtClean="0"/>
              <a:t> прямой порядок слов; широко </a:t>
            </a:r>
            <a:r>
              <a:rPr lang="ru-RU" sz="2400" u="sng" dirty="0" smtClean="0"/>
              <a:t>используются </a:t>
            </a:r>
            <a:r>
              <a:rPr lang="ru-RU" sz="2400" dirty="0" smtClean="0"/>
              <a:t>сложноподчинённые предложения с придаточными причины и следствия.</a:t>
            </a:r>
          </a:p>
          <a:p>
            <a:pPr marL="0" indent="0" algn="just">
              <a:buNone/>
            </a:pPr>
            <a:r>
              <a:rPr lang="ru-RU" sz="2000" b="1" i="1" dirty="0" smtClean="0"/>
              <a:t>(Следует учитывать, что научный стиль имеет разновидности: собственно научный, научно-популярный, научно-учебный.)</a:t>
            </a:r>
            <a:endParaRPr lang="ru-RU" sz="2200" b="1" i="1" dirty="0" smtClean="0"/>
          </a:p>
        </p:txBody>
      </p:sp>
    </p:spTree>
    <p:extLst>
      <p:ext uri="{BB962C8B-B14F-4D97-AF65-F5344CB8AC3E}">
        <p14:creationId xmlns:p14="http://schemas.microsoft.com/office/powerpoint/2010/main" val="1393019971"/>
      </p:ext>
    </p:extLst>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86800" cy="838200"/>
          </a:xfrm>
        </p:spPr>
        <p:txBody>
          <a:bodyPr/>
          <a:lstStyle/>
          <a:p>
            <a:pPr algn="ctr"/>
            <a:r>
              <a:rPr lang="ru-RU" dirty="0" smtClean="0"/>
              <a:t>Функциональные стили текста</a:t>
            </a:r>
            <a:endParaRPr lang="ru-RU" dirty="0"/>
          </a:p>
        </p:txBody>
      </p:sp>
      <p:sp>
        <p:nvSpPr>
          <p:cNvPr id="3" name="Объект 2"/>
          <p:cNvSpPr>
            <a:spLocks noGrp="1"/>
          </p:cNvSpPr>
          <p:nvPr>
            <p:ph idx="1"/>
          </p:nvPr>
        </p:nvSpPr>
        <p:spPr/>
        <p:txBody>
          <a:bodyPr>
            <a:normAutofit fontScale="85000" lnSpcReduction="20000"/>
          </a:bodyPr>
          <a:lstStyle/>
          <a:p>
            <a:pPr algn="just"/>
            <a:r>
              <a:rPr lang="ru-RU" b="1" i="1" dirty="0" smtClean="0">
                <a:effectLst>
                  <a:outerShdw blurRad="38100" dist="38100" dir="2700000" algn="tl">
                    <a:srgbClr val="000000">
                      <a:alpha val="43137"/>
                    </a:srgbClr>
                  </a:outerShdw>
                </a:effectLst>
              </a:rPr>
              <a:t>Официально-деловой стиль </a:t>
            </a:r>
            <a:r>
              <a:rPr lang="ru-RU" sz="2400" dirty="0" smtClean="0"/>
              <a:t>служит для информирования, сообщения и </a:t>
            </a:r>
            <a:r>
              <a:rPr lang="ru-RU" sz="2400" u="sng" dirty="0" smtClean="0"/>
              <a:t>используется</a:t>
            </a:r>
            <a:r>
              <a:rPr lang="ru-RU" sz="2400" dirty="0" smtClean="0"/>
              <a:t> в официальной обстановке (в сфере законодательства, делопроизводства, административно-правовой деятельности). </a:t>
            </a:r>
          </a:p>
          <a:p>
            <a:pPr marL="0" indent="0" algn="just">
              <a:buNone/>
            </a:pPr>
            <a:r>
              <a:rPr lang="ru-RU" sz="2400" dirty="0"/>
              <a:t>	</a:t>
            </a:r>
            <a:r>
              <a:rPr lang="ru-RU" sz="2400" dirty="0" smtClean="0"/>
              <a:t>Проявляет себя в </a:t>
            </a:r>
            <a:r>
              <a:rPr lang="ru-RU" sz="2400" u="sng" dirty="0" smtClean="0"/>
              <a:t>жанрах</a:t>
            </a:r>
            <a:r>
              <a:rPr lang="ru-RU" sz="2400" dirty="0" smtClean="0"/>
              <a:t> законов, приказов, постановлений, резолюций, протоколов, актов, справок, инструкций, объявлений и т.п. 	</a:t>
            </a:r>
            <a:r>
              <a:rPr lang="ru-RU" sz="2400" u="sng" dirty="0" smtClean="0"/>
              <a:t>Характеризуется использованием</a:t>
            </a:r>
            <a:r>
              <a:rPr lang="ru-RU" sz="2400" dirty="0" smtClean="0"/>
              <a:t> официально-деловой лексики, устойчивых оборотов речи (штампов, канцеляризмов). Основными </a:t>
            </a:r>
            <a:r>
              <a:rPr lang="ru-RU" sz="2400" u="sng" dirty="0" smtClean="0"/>
              <a:t>чертами</a:t>
            </a:r>
            <a:r>
              <a:rPr lang="ru-RU" sz="2400" dirty="0" smtClean="0"/>
              <a:t> являются точность, не допускающая иного толкования, неличный характер, стандартизованность, стереотипность построения текста, </a:t>
            </a:r>
            <a:r>
              <a:rPr lang="ru-RU" sz="2400" dirty="0" err="1" smtClean="0"/>
              <a:t>долженствующе</a:t>
            </a:r>
            <a:r>
              <a:rPr lang="ru-RU" sz="2400" dirty="0" smtClean="0"/>
              <a:t>-предписывающий характер. </a:t>
            </a:r>
            <a:r>
              <a:rPr lang="ru-RU" sz="2400" u="sng" dirty="0" smtClean="0"/>
              <a:t>Используются</a:t>
            </a:r>
            <a:r>
              <a:rPr lang="ru-RU" sz="2400" dirty="0" smtClean="0"/>
              <a:t> глаголы в основном несовершенного вида, краткие прилагательные </a:t>
            </a:r>
            <a:r>
              <a:rPr lang="ru-RU" sz="2400" i="1" dirty="0" smtClean="0"/>
              <a:t>должен, обязан, готов, намерен </a:t>
            </a:r>
            <a:r>
              <a:rPr lang="ru-RU" sz="2400" dirty="0" smtClean="0"/>
              <a:t>и др.; отыменные предлоги и союзы (</a:t>
            </a:r>
            <a:r>
              <a:rPr lang="ru-RU" sz="2400" i="1" dirty="0" smtClean="0"/>
              <a:t>в связи, согласно, в соответствии, в силу того что, ввиду того что</a:t>
            </a:r>
            <a:r>
              <a:rPr lang="ru-RU" sz="2400" dirty="0" smtClean="0"/>
              <a:t>); простых предложений, осложнённых однородными членами, обособленными оборотами.</a:t>
            </a:r>
            <a:endParaRPr lang="ru-RU" sz="2400" i="1" dirty="0" smtClean="0"/>
          </a:p>
          <a:p>
            <a:pPr marL="0" indent="0" algn="just">
              <a:buNone/>
            </a:pPr>
            <a:r>
              <a:rPr lang="ru-RU" sz="2000" b="1" i="1" dirty="0"/>
              <a:t>(Тексты данного стиля </a:t>
            </a:r>
            <a:r>
              <a:rPr lang="ru-RU" sz="2000" b="1" i="1" dirty="0" smtClean="0"/>
              <a:t>КРАЙНЕ РЕДКО встречаются в </a:t>
            </a:r>
            <a:r>
              <a:rPr lang="ru-RU" sz="2000" b="1" i="1" dirty="0"/>
              <a:t>заданиях централизованного тестирования</a:t>
            </a:r>
            <a:r>
              <a:rPr lang="ru-RU" sz="2000" b="1" i="1" dirty="0" smtClean="0"/>
              <a:t>.)</a:t>
            </a:r>
            <a:endParaRPr lang="ru-RU" sz="2200" b="1" i="1" dirty="0" smtClean="0"/>
          </a:p>
        </p:txBody>
      </p:sp>
    </p:spTree>
    <p:extLst>
      <p:ext uri="{BB962C8B-B14F-4D97-AF65-F5344CB8AC3E}">
        <p14:creationId xmlns:p14="http://schemas.microsoft.com/office/powerpoint/2010/main" val="2489734576"/>
      </p:ext>
    </p:extLst>
  </p:cSld>
  <p:clrMapOvr>
    <a:masterClrMapping/>
  </p:clrMapOvr>
  <p:transition spd="slow">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Паркет">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306</TotalTime>
  <Words>2063</Words>
  <Application>Microsoft Office PowerPoint</Application>
  <PresentationFormat>Экран (4:3)</PresentationFormat>
  <Paragraphs>324</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Трек</vt:lpstr>
      <vt:lpstr>Разбор заданий централизованного тестирования</vt:lpstr>
      <vt:lpstr>Виды связи предложений в тексте</vt:lpstr>
      <vt:lpstr>Виды связи предложений в тексте</vt:lpstr>
      <vt:lpstr>Типы речи текста</vt:lpstr>
      <vt:lpstr>Типы речи текста</vt:lpstr>
      <vt:lpstr>Типы речи текста</vt:lpstr>
      <vt:lpstr>Функциональные стили текста</vt:lpstr>
      <vt:lpstr>Функциональные стили текста</vt:lpstr>
      <vt:lpstr>Функциональные стили текста</vt:lpstr>
      <vt:lpstr>Функциональные стили текста</vt:lpstr>
      <vt:lpstr>Функциональные стили текста</vt:lpstr>
      <vt:lpstr>Разбор заданий цт</vt:lpstr>
      <vt:lpstr>Разбор заданий цт</vt:lpstr>
      <vt:lpstr>Разбор заданий цт</vt:lpstr>
      <vt:lpstr>Разбор заданий цт</vt:lpstr>
      <vt:lpstr>Разбор заданий цт</vt:lpstr>
      <vt:lpstr>Разбор заданий цт</vt:lpstr>
      <vt:lpstr>Разбор заданий цт</vt:lpstr>
      <vt:lpstr>Разбор заданий цт</vt:lpstr>
      <vt:lpstr>Разбор заданий цт</vt:lpstr>
      <vt:lpstr>Разбор заданий цт</vt:lpstr>
      <vt:lpstr>Разбор заданий цт</vt:lpstr>
      <vt:lpstr>Разбор заданий цт</vt:lpstr>
      <vt:lpstr>Разбор заданий цт</vt:lpstr>
      <vt:lpstr>Разбор заданий цт</vt:lpstr>
      <vt:lpstr>Разбор заданий цт</vt:lpstr>
      <vt:lpstr>Разбор заданий цт</vt:lpstr>
    </vt:vector>
  </TitlesOfParts>
  <Company>diakov.net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Разбор заданий централизованного тестирования</dc:title>
  <dc:creator>RePack by Diakov</dc:creator>
  <cp:lastModifiedBy>RePack by Diakov</cp:lastModifiedBy>
  <cp:revision>32</cp:revision>
  <dcterms:created xsi:type="dcterms:W3CDTF">2022-04-20T06:20:38Z</dcterms:created>
  <dcterms:modified xsi:type="dcterms:W3CDTF">2022-04-22T20:37:29Z</dcterms:modified>
</cp:coreProperties>
</file>